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414" r:id="rId2"/>
    <p:sldId id="416" r:id="rId3"/>
    <p:sldId id="258" r:id="rId4"/>
    <p:sldId id="259" r:id="rId5"/>
    <p:sldId id="260" r:id="rId6"/>
    <p:sldId id="385" r:id="rId7"/>
    <p:sldId id="419" r:id="rId8"/>
    <p:sldId id="265" r:id="rId9"/>
    <p:sldId id="375" r:id="rId10"/>
    <p:sldId id="263" r:id="rId11"/>
    <p:sldId id="359" r:id="rId12"/>
    <p:sldId id="360" r:id="rId13"/>
    <p:sldId id="361" r:id="rId14"/>
    <p:sldId id="362" r:id="rId15"/>
    <p:sldId id="417" r:id="rId16"/>
    <p:sldId id="418" r:id="rId1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B895A837-8810-4506-8AF7-FD55B429906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20" rIns="92438" bIns="462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3"/>
          </a:xfrm>
          <a:prstGeom prst="rect">
            <a:avLst/>
          </a:prstGeom>
        </p:spPr>
        <p:txBody>
          <a:bodyPr vert="horz" lIns="92438" tIns="46220" rIns="92438" bIns="46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D3E7213F-451A-4684-95CF-21F7624C6A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6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DTL2 Tab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32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you like more Help?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56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76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/>
            <a:r>
              <a:rPr lang="en-AU" sz="18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Search for your topic </a:t>
            </a:r>
            <a:r>
              <a:rPr lang="en-AU" sz="1800" b="1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</a:t>
            </a:r>
            <a:r>
              <a:rPr lang="en-AU" sz="18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Christology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3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3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6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40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59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7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62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50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58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27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87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4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3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59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46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92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2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C934-BABB-4AB9-96B5-2282E8788E21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6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help-information-problem-solution-101370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ibrary@nswacr.uca.org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nsw.uca.org.au/contacting-us/contact-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B57C1-E57A-1EB3-27DE-F11257928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8864" y="2355188"/>
            <a:ext cx="6644639" cy="2673134"/>
          </a:xfrm>
        </p:spPr>
        <p:txBody>
          <a:bodyPr>
            <a:noAutofit/>
          </a:bodyPr>
          <a:lstStyle/>
          <a:p>
            <a:r>
              <a:rPr lang="en-AU" sz="6600" dirty="0">
                <a:solidFill>
                  <a:srgbClr val="FFFFFF"/>
                </a:solidFill>
              </a:rPr>
              <a:t>Accessing Digital Theological</a:t>
            </a:r>
            <a:br>
              <a:rPr lang="en-AU" sz="6600" dirty="0">
                <a:solidFill>
                  <a:srgbClr val="FFFFFF"/>
                </a:solidFill>
              </a:rPr>
            </a:br>
            <a:r>
              <a:rPr lang="en-AU" sz="6600" dirty="0">
                <a:solidFill>
                  <a:srgbClr val="FFFFFF"/>
                </a:solidFill>
              </a:rPr>
              <a:t>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BD979-02A2-584B-E6BB-F36A98A45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3902" y="5223491"/>
            <a:ext cx="6849601" cy="143934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FFFF"/>
                </a:solidFill>
              </a:rPr>
              <a:t>Our licencing terms mean that only Faculty and UTC students can access the resources in Digital Theological Library (DTL)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4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001CEF-B1C1-7832-AB0A-A2BC4FB30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3" y="551960"/>
            <a:ext cx="9622971" cy="53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1320-497B-7CC9-245C-95A32B5D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Additional authentication?</a:t>
            </a:r>
            <a:endParaRPr lang="en-AU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2179-47A3-771D-7898-6AD99586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3122024"/>
            <a:ext cx="10098134" cy="20761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Because DTL2 draws material from </a:t>
            </a:r>
            <a:r>
              <a:rPr lang="en-US" sz="2400" b="1" dirty="0">
                <a:solidFill>
                  <a:srgbClr val="FF0000"/>
                </a:solidFill>
              </a:rPr>
              <a:t>over 1000 Collections</a:t>
            </a:r>
            <a:r>
              <a:rPr lang="en-US" sz="2400" dirty="0"/>
              <a:t>, some Publishers request an additional level of authentication. </a:t>
            </a:r>
          </a:p>
          <a:p>
            <a:pPr marL="0" indent="0" algn="ctr">
              <a:buNone/>
            </a:pPr>
            <a:r>
              <a:rPr lang="en-US" sz="2400" dirty="0"/>
              <a:t>The next few screens will show some examples of this and what you need to do.</a:t>
            </a:r>
            <a:endParaRPr lang="en-A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4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2630891" y="4880867"/>
            <a:ext cx="6454531" cy="1025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r>
              <a:rPr lang="en-US" sz="3200" dirty="0"/>
              <a:t>If you see this, you may need to enter this DTL password in the next screen. </a:t>
            </a:r>
          </a:p>
        </p:txBody>
      </p:sp>
      <p:pic>
        <p:nvPicPr>
          <p:cNvPr id="2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DEAA3F-253E-BB2B-0985-E24EE1495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r="1439" b="13219"/>
          <a:stretch/>
        </p:blipFill>
        <p:spPr>
          <a:xfrm>
            <a:off x="1781740" y="884420"/>
            <a:ext cx="8152834" cy="36717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4814EA-E2F2-8D20-1049-CDC88F0E3A0A}"/>
              </a:ext>
            </a:extLst>
          </p:cNvPr>
          <p:cNvSpPr/>
          <p:nvPr/>
        </p:nvSpPr>
        <p:spPr>
          <a:xfrm>
            <a:off x="5048250" y="2720288"/>
            <a:ext cx="1685925" cy="3943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1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2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2E54F05-D322-94B0-7980-DF5DE1D4D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709" b="1420"/>
          <a:stretch/>
        </p:blipFill>
        <p:spPr>
          <a:xfrm>
            <a:off x="579527" y="466343"/>
            <a:ext cx="11111729" cy="591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1765185" y="4486151"/>
            <a:ext cx="8658224" cy="1025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r>
              <a:rPr lang="en-US" sz="3200" dirty="0"/>
              <a:t>If you see a screen like this, you need to select ‘Digital Theological Library - Australia’</a:t>
            </a:r>
          </a:p>
        </p:txBody>
      </p:sp>
      <p:pic>
        <p:nvPicPr>
          <p:cNvPr id="3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F139E2-1D25-1A32-75EC-B6B5F169D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 b="44942"/>
          <a:stretch/>
        </p:blipFill>
        <p:spPr>
          <a:xfrm>
            <a:off x="1233536" y="1346270"/>
            <a:ext cx="9721523" cy="26152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4814EA-E2F2-8D20-1049-CDC88F0E3A0A}"/>
              </a:ext>
            </a:extLst>
          </p:cNvPr>
          <p:cNvSpPr/>
          <p:nvPr/>
        </p:nvSpPr>
        <p:spPr>
          <a:xfrm>
            <a:off x="2080360" y="3335867"/>
            <a:ext cx="1685925" cy="295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99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B2D3E7A-6336-C2D7-EDF1-A73BF0A8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5183099" y="200704"/>
            <a:ext cx="5568739" cy="556873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788C34AB-ADA5-2259-A996-68CAA012074B}"/>
              </a:ext>
            </a:extLst>
          </p:cNvPr>
          <p:cNvSpPr/>
          <p:nvPr/>
        </p:nvSpPr>
        <p:spPr>
          <a:xfrm rot="16200000">
            <a:off x="1852615" y="2077767"/>
            <a:ext cx="2426381" cy="2702466"/>
          </a:xfrm>
          <a:prstGeom prst="flowChartOffpage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CB6AF-96B6-76F2-D719-45534B4545A7}"/>
              </a:ext>
            </a:extLst>
          </p:cNvPr>
          <p:cNvSpPr txBox="1"/>
          <p:nvPr/>
        </p:nvSpPr>
        <p:spPr>
          <a:xfrm>
            <a:off x="1991385" y="2644170"/>
            <a:ext cx="2148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Would you like more Help?</a:t>
            </a:r>
          </a:p>
        </p:txBody>
      </p:sp>
    </p:spTree>
    <p:extLst>
      <p:ext uri="{BB962C8B-B14F-4D97-AF65-F5344CB8AC3E}">
        <p14:creationId xmlns:p14="http://schemas.microsoft.com/office/powerpoint/2010/main" val="216299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766431-78A1-0159-FC45-49F8D416E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55" y="578375"/>
            <a:ext cx="9875259" cy="2419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81E229-C50A-7F91-07CD-2DED0CBDECEC}"/>
              </a:ext>
            </a:extLst>
          </p:cNvPr>
          <p:cNvSpPr txBox="1"/>
          <p:nvPr/>
        </p:nvSpPr>
        <p:spPr>
          <a:xfrm>
            <a:off x="1841499" y="4148551"/>
            <a:ext cx="8615486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We hope this has provided you with an overview of how to search for eBooks in ‘Revelation’.  Please contact the Library if your need some additional assistance.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Email   </a:t>
            </a:r>
            <a:r>
              <a:rPr lang="en-US" sz="2000" u="sng" dirty="0">
                <a:effectLst/>
                <a:hlinkClick r:id="rId4"/>
              </a:rPr>
              <a:t>library@nswact.uca.org.au</a:t>
            </a:r>
            <a:endParaRPr lang="en-US" sz="2000" u="sng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Phone   02 8838 8940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E4B89-2430-E67A-979D-82331D072E7A}"/>
              </a:ext>
            </a:extLst>
          </p:cNvPr>
          <p:cNvSpPr txBox="1"/>
          <p:nvPr/>
        </p:nvSpPr>
        <p:spPr>
          <a:xfrm>
            <a:off x="6993948" y="5512089"/>
            <a:ext cx="447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contact the Library team by email or phone, and we will be happy to assist you</a:t>
            </a: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CA8DD4DB-B607-587E-4AD5-1B4222AD74A7}"/>
              </a:ext>
            </a:extLst>
          </p:cNvPr>
          <p:cNvSpPr/>
          <p:nvPr/>
        </p:nvSpPr>
        <p:spPr>
          <a:xfrm>
            <a:off x="6907213" y="5347907"/>
            <a:ext cx="4562856" cy="978311"/>
          </a:xfrm>
          <a:prstGeom prst="doubleWav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9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63D40-D1D7-C114-F7D5-4D3562C9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5925989" cy="4073055"/>
          </a:xfrm>
        </p:spPr>
        <p:txBody>
          <a:bodyPr anchor="b">
            <a:normAutofit/>
          </a:bodyPr>
          <a:lstStyle/>
          <a:p>
            <a:r>
              <a:rPr lang="en-AU" sz="4600" dirty="0">
                <a:latin typeface="+mn-lt"/>
              </a:rPr>
              <a:t>DTL2 is searched from the Library Home Page.</a:t>
            </a:r>
            <a:br>
              <a:rPr lang="en-AU" sz="2000" dirty="0">
                <a:latin typeface="+mn-lt"/>
              </a:rPr>
            </a:br>
            <a:r>
              <a:rPr lang="en-AU" sz="2000" dirty="0">
                <a:latin typeface="+mn-lt"/>
              </a:rPr>
              <a:t> </a:t>
            </a:r>
            <a:br>
              <a:rPr lang="en-AU" sz="2000" dirty="0">
                <a:latin typeface="+mn-lt"/>
              </a:rPr>
            </a:br>
            <a:br>
              <a:rPr lang="en-AU" sz="4600" dirty="0">
                <a:latin typeface="+mn-lt"/>
              </a:rPr>
            </a:br>
            <a:r>
              <a:rPr lang="en-AU" sz="4600" dirty="0">
                <a:latin typeface="+mn-lt"/>
              </a:rPr>
              <a:t>It is not integrated with Revelation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51E01-3E62-B34F-07CD-8033D0DC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939" y="2639028"/>
            <a:ext cx="3473055" cy="1082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EB315B-9BD1-FBED-5D55-1CD444924DBF}"/>
              </a:ext>
            </a:extLst>
          </p:cNvPr>
          <p:cNvSpPr/>
          <p:nvPr/>
        </p:nvSpPr>
        <p:spPr>
          <a:xfrm>
            <a:off x="6982808" y="1152938"/>
            <a:ext cx="73975" cy="470120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4AD600-8EEC-4D81-8D0D-A6663FDF6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7" y="466344"/>
            <a:ext cx="9774225" cy="5912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B314FD-C1E7-82F0-6ECB-44CB3419D500}"/>
              </a:ext>
            </a:extLst>
          </p:cNvPr>
          <p:cNvSpPr/>
          <p:nvPr/>
        </p:nvSpPr>
        <p:spPr>
          <a:xfrm>
            <a:off x="105103" y="73572"/>
            <a:ext cx="239729" cy="666355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59EC0BA-3388-7D91-354E-DABE5ECE5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3554" b="2"/>
          <a:stretch/>
        </p:blipFill>
        <p:spPr>
          <a:xfrm>
            <a:off x="711615" y="879794"/>
            <a:ext cx="10768770" cy="5511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5F7444-EB8F-A43E-ACF8-2E6ECB11863D}"/>
              </a:ext>
            </a:extLst>
          </p:cNvPr>
          <p:cNvSpPr/>
          <p:nvPr/>
        </p:nvSpPr>
        <p:spPr>
          <a:xfrm>
            <a:off x="0" y="173920"/>
            <a:ext cx="12192000" cy="4653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Click on the DTL2 Tab</a:t>
            </a:r>
          </a:p>
        </p:txBody>
      </p:sp>
    </p:spTree>
    <p:extLst>
      <p:ext uri="{BB962C8B-B14F-4D97-AF65-F5344CB8AC3E}">
        <p14:creationId xmlns:p14="http://schemas.microsoft.com/office/powerpoint/2010/main" val="21221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049293B-4FE2-649F-F391-B7E0920F3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"/>
          <a:stretch/>
        </p:blipFill>
        <p:spPr>
          <a:xfrm>
            <a:off x="3351067" y="1182757"/>
            <a:ext cx="8244469" cy="39166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1D8A8B-DBB7-4D00-AE9A-E1CF80E87974}"/>
              </a:ext>
            </a:extLst>
          </p:cNvPr>
          <p:cNvSpPr txBox="1"/>
          <p:nvPr/>
        </p:nvSpPr>
        <p:spPr>
          <a:xfrm>
            <a:off x="825006" y="2019264"/>
            <a:ext cx="2107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079"/>
            <a:endParaRPr lang="en-AU" sz="32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906079"/>
            <a:r>
              <a:rPr lang="en-AU" sz="3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Search </a:t>
            </a:r>
          </a:p>
          <a:p>
            <a:pPr algn="ctr" defTabSz="906079"/>
            <a:r>
              <a:rPr lang="en-AU" sz="3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for your </a:t>
            </a:r>
          </a:p>
          <a:p>
            <a:pPr algn="ctr" defTabSz="906079"/>
            <a:r>
              <a:rPr lang="en-AU" sz="3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topic  example -  Christology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F3E6D-710F-F28D-F587-77E00D4DD7B2}"/>
              </a:ext>
            </a:extLst>
          </p:cNvPr>
          <p:cNvSpPr/>
          <p:nvPr/>
        </p:nvSpPr>
        <p:spPr>
          <a:xfrm>
            <a:off x="3160643" y="765313"/>
            <a:ext cx="99392" cy="48900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9B9A8E37-4CD3-790E-14A4-2CC8BD8E9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2330" y="1014932"/>
            <a:ext cx="1311850" cy="13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590719" y="2330505"/>
            <a:ext cx="4559425" cy="3264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/>
              <a:t>When you decide to access a book from DTL2 you will be taken to a screen like this… </a:t>
            </a: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b="1" i="1" dirty="0">
                <a:effectLst/>
              </a:rPr>
              <a:t>Your library membership number will not work for these resources</a:t>
            </a:r>
            <a:r>
              <a:rPr lang="en-US" sz="2400" dirty="0">
                <a:effectLst/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816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02CE9-9BFD-4D14-2A5B-3710DC5E2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0" r="24211"/>
          <a:stretch/>
        </p:blipFill>
        <p:spPr>
          <a:xfrm>
            <a:off x="5810939" y="640212"/>
            <a:ext cx="5753742" cy="55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1394800" y="4368360"/>
            <a:ext cx="9402400" cy="1461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>
                <a:effectLst/>
              </a:rPr>
              <a:t>If you have not </a:t>
            </a:r>
            <a:r>
              <a:rPr lang="en-US" sz="2400" dirty="0"/>
              <a:t>requested access to DTL2</a:t>
            </a:r>
            <a:r>
              <a:rPr lang="en-US" sz="2400" dirty="0">
                <a:effectLst/>
              </a:rPr>
              <a:t>, please </a:t>
            </a:r>
            <a:r>
              <a:rPr lang="en-US" sz="2400" dirty="0"/>
              <a:t>send an email via the </a:t>
            </a:r>
            <a:r>
              <a:rPr lang="en-US" sz="2400" dirty="0">
                <a:solidFill>
                  <a:srgbClr val="FF0000"/>
                </a:solidFill>
                <a:effectLst/>
              </a:rPr>
              <a:t>Contact Us </a:t>
            </a:r>
            <a:r>
              <a:rPr lang="en-US" sz="2400" dirty="0"/>
              <a:t>form </a:t>
            </a:r>
            <a:r>
              <a:rPr lang="en-US" sz="2400" dirty="0">
                <a:effectLst/>
              </a:rPr>
              <a:t>on the Library home page, </a:t>
            </a:r>
            <a:r>
              <a:rPr lang="en-US" sz="2400" dirty="0"/>
              <a:t>asking for permission to access DTL2.</a:t>
            </a:r>
            <a:endParaRPr lang="en-US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/>
              <a:t> </a:t>
            </a:r>
            <a:r>
              <a:rPr lang="en-US" sz="2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https://www.library.nsw.uca.org.au/contacting-us/contact-us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32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28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28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2BB38-5B0D-36DE-73D2-DA930158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5" y="642050"/>
            <a:ext cx="11612714" cy="33326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8C37B5-976F-D059-B6CC-62E26E5CA68F}"/>
              </a:ext>
            </a:extLst>
          </p:cNvPr>
          <p:cNvSpPr/>
          <p:nvPr/>
        </p:nvSpPr>
        <p:spPr>
          <a:xfrm>
            <a:off x="5596689" y="1681251"/>
            <a:ext cx="998621" cy="43132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14FA9-8701-0816-0D2C-A04A3DE43BA8}"/>
              </a:ext>
            </a:extLst>
          </p:cNvPr>
          <p:cNvSpPr/>
          <p:nvPr/>
        </p:nvSpPr>
        <p:spPr>
          <a:xfrm>
            <a:off x="381965" y="6215950"/>
            <a:ext cx="11810035" cy="491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3CBA1-B7F9-8A54-DE77-2E01F0C25784}"/>
              </a:ext>
            </a:extLst>
          </p:cNvPr>
          <p:cNvSpPr/>
          <p:nvPr/>
        </p:nvSpPr>
        <p:spPr>
          <a:xfrm>
            <a:off x="89452" y="6215950"/>
            <a:ext cx="170321" cy="491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EC5D5-2ECA-CC3D-DE2A-FBD601625EB1}"/>
              </a:ext>
            </a:extLst>
          </p:cNvPr>
          <p:cNvSpPr/>
          <p:nvPr/>
        </p:nvSpPr>
        <p:spPr>
          <a:xfrm>
            <a:off x="1257300" y="381443"/>
            <a:ext cx="9362209" cy="637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999990-23B6-5D1E-2E59-CEE342AC5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9" r="84772" b="9264"/>
          <a:stretch/>
        </p:blipFill>
        <p:spPr>
          <a:xfrm>
            <a:off x="468640" y="3670224"/>
            <a:ext cx="1399918" cy="6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7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6B636-5014-F9EA-53E0-FDE2440FA9F0}"/>
              </a:ext>
            </a:extLst>
          </p:cNvPr>
          <p:cNvSpPr txBox="1"/>
          <p:nvPr/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CDA16-18C2-AEE6-8ED9-BC201DDADCF3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this form has been submitted, Camden Theological Library will send you the necessary code via email to enable you to access eBooks via DTL 2.  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777F6-F926-6169-47FF-D7F666A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64" y="354959"/>
            <a:ext cx="4214588" cy="59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>
                <a:effectLst/>
              </a:rPr>
              <a:t>Once you have been given the access code, you will be taken to a screen where you select Camden Theological Library from the drop-down list and then enter the code you have been sent.</a:t>
            </a: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4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AU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enter your library membership code: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enter the code you have been sent.</a:t>
            </a:r>
          </a:p>
          <a:p>
            <a:pPr indent="-228600" defTabSz="914400">
              <a:lnSpc>
                <a:spcPct val="90000"/>
              </a:lnSpc>
              <a:spcAft>
                <a:spcPts val="816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>
                <a:effectLst/>
              </a:rPr>
              <a:t>You will now be able to access the eBook.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A9A5857-C777-A6E4-9C88-D90FF9DCA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9" r="2137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7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399</Words>
  <Application>Microsoft Office PowerPoint</Application>
  <PresentationFormat>Widescreen</PresentationFormat>
  <Paragraphs>50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Accessing Digital Theological Library</vt:lpstr>
      <vt:lpstr>DTL2 is searched from the Library Home Page.    It is not integrated with Revelation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authentication?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Revelation</dc:title>
  <dc:creator>Moira Bryant</dc:creator>
  <cp:lastModifiedBy>Moira Bryant</cp:lastModifiedBy>
  <cp:revision>69</cp:revision>
  <cp:lastPrinted>2024-05-08T22:05:02Z</cp:lastPrinted>
  <dcterms:created xsi:type="dcterms:W3CDTF">2022-11-08T23:21:43Z</dcterms:created>
  <dcterms:modified xsi:type="dcterms:W3CDTF">2024-06-18T06:15:02Z</dcterms:modified>
</cp:coreProperties>
</file>