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22"/>
  </p:notesMasterIdLst>
  <p:sldIdLst>
    <p:sldId id="256" r:id="rId3"/>
    <p:sldId id="410" r:id="rId4"/>
    <p:sldId id="337" r:id="rId5"/>
    <p:sldId id="412" r:id="rId6"/>
    <p:sldId id="409" r:id="rId7"/>
    <p:sldId id="405" r:id="rId8"/>
    <p:sldId id="257" r:id="rId9"/>
    <p:sldId id="289" r:id="rId10"/>
    <p:sldId id="358" r:id="rId11"/>
    <p:sldId id="343" r:id="rId12"/>
    <p:sldId id="284" r:id="rId13"/>
    <p:sldId id="344" r:id="rId14"/>
    <p:sldId id="387" r:id="rId15"/>
    <p:sldId id="347" r:id="rId16"/>
    <p:sldId id="348" r:id="rId17"/>
    <p:sldId id="345" r:id="rId18"/>
    <p:sldId id="264" r:id="rId19"/>
    <p:sldId id="406" r:id="rId20"/>
    <p:sldId id="407" r:id="rId21"/>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C1AA2CE-5B7F-4C09-813C-104B554CB307}" type="datetimeFigureOut">
              <a:rPr lang="en-AU" smtClean="0"/>
              <a:t>12/06/2024</a:t>
            </a:fld>
            <a:endParaRPr lang="en-AU"/>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49BCF09-7542-401C-916C-482590986E6B}" type="slidenum">
              <a:rPr lang="en-AU" smtClean="0"/>
              <a:t>‹#›</a:t>
            </a:fld>
            <a:endParaRPr lang="en-AU"/>
          </a:p>
        </p:txBody>
      </p:sp>
    </p:spTree>
    <p:extLst>
      <p:ext uri="{BB962C8B-B14F-4D97-AF65-F5344CB8AC3E}">
        <p14:creationId xmlns:p14="http://schemas.microsoft.com/office/powerpoint/2010/main" val="304931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dirty="0">
                <a:latin typeface="Calibri" panose="020F0502020204030204" pitchFamily="34" charset="0"/>
                <a:ea typeface="Calibri" panose="020F0502020204030204" pitchFamily="34" charset="0"/>
                <a:cs typeface="Times New Roman" panose="02020603050405020304" pitchFamily="18" charset="0"/>
              </a:rPr>
              <a:t>This resource provides an introduction at the new version of ‘Revelation’, the way results are displayed and some new features which are available.</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dirty="0">
                <a:solidFill>
                  <a:srgbClr val="0563C1"/>
                </a:solidFill>
                <a:latin typeface="Calibri" panose="020F0502020204030204" pitchFamily="34" charset="0"/>
                <a:ea typeface="Calibri" panose="020F0502020204030204" pitchFamily="34" charset="0"/>
                <a:cs typeface="Times New Roman" panose="02020603050405020304" pitchFamily="18" charset="0"/>
              </a:rPr>
              <a:t>When you search Revelation you can locate Print books, eBooks and Full Text Journal articles.</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E7213F-451A-4684-95CF-21F7624C6ACF}" type="slidenum">
              <a:rPr lang="en-AU" smtClean="0"/>
              <a:t>1</a:t>
            </a:fld>
            <a:endParaRPr lang="en-AU"/>
          </a:p>
        </p:txBody>
      </p:sp>
    </p:spTree>
    <p:extLst>
      <p:ext uri="{BB962C8B-B14F-4D97-AF65-F5344CB8AC3E}">
        <p14:creationId xmlns:p14="http://schemas.microsoft.com/office/powerpoint/2010/main" val="2096815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12</a:t>
            </a:fld>
            <a:endParaRPr lang="en-AU"/>
          </a:p>
        </p:txBody>
      </p:sp>
    </p:spTree>
    <p:extLst>
      <p:ext uri="{BB962C8B-B14F-4D97-AF65-F5344CB8AC3E}">
        <p14:creationId xmlns:p14="http://schemas.microsoft.com/office/powerpoint/2010/main" val="263633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13</a:t>
            </a:fld>
            <a:endParaRPr lang="en-AU"/>
          </a:p>
        </p:txBody>
      </p:sp>
    </p:spTree>
    <p:extLst>
      <p:ext uri="{BB962C8B-B14F-4D97-AF65-F5344CB8AC3E}">
        <p14:creationId xmlns:p14="http://schemas.microsoft.com/office/powerpoint/2010/main" val="59366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14</a:t>
            </a:fld>
            <a:endParaRPr lang="en-AU"/>
          </a:p>
        </p:txBody>
      </p:sp>
    </p:spTree>
    <p:extLst>
      <p:ext uri="{BB962C8B-B14F-4D97-AF65-F5344CB8AC3E}">
        <p14:creationId xmlns:p14="http://schemas.microsoft.com/office/powerpoint/2010/main" val="101010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15</a:t>
            </a:fld>
            <a:endParaRPr lang="en-AU"/>
          </a:p>
        </p:txBody>
      </p:sp>
    </p:spTree>
    <p:extLst>
      <p:ext uri="{BB962C8B-B14F-4D97-AF65-F5344CB8AC3E}">
        <p14:creationId xmlns:p14="http://schemas.microsoft.com/office/powerpoint/2010/main" val="1073211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16</a:t>
            </a:fld>
            <a:endParaRPr lang="en-AU"/>
          </a:p>
        </p:txBody>
      </p:sp>
    </p:spTree>
    <p:extLst>
      <p:ext uri="{BB962C8B-B14F-4D97-AF65-F5344CB8AC3E}">
        <p14:creationId xmlns:p14="http://schemas.microsoft.com/office/powerpoint/2010/main" val="533336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17</a:t>
            </a:fld>
            <a:endParaRPr lang="en-AU"/>
          </a:p>
        </p:txBody>
      </p:sp>
    </p:spTree>
    <p:extLst>
      <p:ext uri="{BB962C8B-B14F-4D97-AF65-F5344CB8AC3E}">
        <p14:creationId xmlns:p14="http://schemas.microsoft.com/office/powerpoint/2010/main" val="1666900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like more Help?</a:t>
            </a:r>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18</a:t>
            </a:fld>
            <a:endParaRPr lang="en-AU"/>
          </a:p>
        </p:txBody>
      </p:sp>
    </p:spTree>
    <p:extLst>
      <p:ext uri="{BB962C8B-B14F-4D97-AF65-F5344CB8AC3E}">
        <p14:creationId xmlns:p14="http://schemas.microsoft.com/office/powerpoint/2010/main" val="3735500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19</a:t>
            </a:fld>
            <a:endParaRPr lang="en-AU"/>
          </a:p>
        </p:txBody>
      </p:sp>
    </p:spTree>
    <p:extLst>
      <p:ext uri="{BB962C8B-B14F-4D97-AF65-F5344CB8AC3E}">
        <p14:creationId xmlns:p14="http://schemas.microsoft.com/office/powerpoint/2010/main" val="261976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E7213F-451A-4684-95CF-21F7624C6ACF}" type="slidenum">
              <a:rPr lang="en-AU" smtClean="0"/>
              <a:t>2</a:t>
            </a:fld>
            <a:endParaRPr lang="en-AU"/>
          </a:p>
        </p:txBody>
      </p:sp>
    </p:spTree>
    <p:extLst>
      <p:ext uri="{BB962C8B-B14F-4D97-AF65-F5344CB8AC3E}">
        <p14:creationId xmlns:p14="http://schemas.microsoft.com/office/powerpoint/2010/main" val="402221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E7213F-451A-4684-95CF-21F7624C6ACF}" type="slidenum">
              <a:rPr lang="en-AU" smtClean="0"/>
              <a:t>3</a:t>
            </a:fld>
            <a:endParaRPr lang="en-AU"/>
          </a:p>
        </p:txBody>
      </p:sp>
    </p:spTree>
    <p:extLst>
      <p:ext uri="{BB962C8B-B14F-4D97-AF65-F5344CB8AC3E}">
        <p14:creationId xmlns:p14="http://schemas.microsoft.com/office/powerpoint/2010/main" val="83431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3E7213F-451A-4684-95CF-21F7624C6ACF}" type="slidenum">
              <a:rPr lang="en-AU" smtClean="0"/>
              <a:t>4</a:t>
            </a:fld>
            <a:endParaRPr lang="en-AU"/>
          </a:p>
        </p:txBody>
      </p:sp>
    </p:spTree>
    <p:extLst>
      <p:ext uri="{BB962C8B-B14F-4D97-AF65-F5344CB8AC3E}">
        <p14:creationId xmlns:p14="http://schemas.microsoft.com/office/powerpoint/2010/main" val="174417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7</a:t>
            </a:fld>
            <a:endParaRPr lang="en-AU"/>
          </a:p>
        </p:txBody>
      </p:sp>
    </p:spTree>
    <p:extLst>
      <p:ext uri="{BB962C8B-B14F-4D97-AF65-F5344CB8AC3E}">
        <p14:creationId xmlns:p14="http://schemas.microsoft.com/office/powerpoint/2010/main" val="44561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8</a:t>
            </a:fld>
            <a:endParaRPr lang="en-AU"/>
          </a:p>
        </p:txBody>
      </p:sp>
    </p:spTree>
    <p:extLst>
      <p:ext uri="{BB962C8B-B14F-4D97-AF65-F5344CB8AC3E}">
        <p14:creationId xmlns:p14="http://schemas.microsoft.com/office/powerpoint/2010/main" val="422269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9</a:t>
            </a:fld>
            <a:endParaRPr lang="en-AU"/>
          </a:p>
        </p:txBody>
      </p:sp>
    </p:spTree>
    <p:extLst>
      <p:ext uri="{BB962C8B-B14F-4D97-AF65-F5344CB8AC3E}">
        <p14:creationId xmlns:p14="http://schemas.microsoft.com/office/powerpoint/2010/main" val="245887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10</a:t>
            </a:fld>
            <a:endParaRPr lang="en-AU"/>
          </a:p>
        </p:txBody>
      </p:sp>
    </p:spTree>
    <p:extLst>
      <p:ext uri="{BB962C8B-B14F-4D97-AF65-F5344CB8AC3E}">
        <p14:creationId xmlns:p14="http://schemas.microsoft.com/office/powerpoint/2010/main" val="273802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11</a:t>
            </a:fld>
            <a:endParaRPr lang="en-AU"/>
          </a:p>
        </p:txBody>
      </p:sp>
    </p:spTree>
    <p:extLst>
      <p:ext uri="{BB962C8B-B14F-4D97-AF65-F5344CB8AC3E}">
        <p14:creationId xmlns:p14="http://schemas.microsoft.com/office/powerpoint/2010/main" val="422278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1C0C-9842-5E0A-80C6-8B0A428554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1C25F07-F7D6-6257-E787-D21ABF2BE4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AD3298F-F59E-01B0-C2BD-4489FAED2DD8}"/>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5" name="Footer Placeholder 4">
            <a:extLst>
              <a:ext uri="{FF2B5EF4-FFF2-40B4-BE49-F238E27FC236}">
                <a16:creationId xmlns:a16="http://schemas.microsoft.com/office/drawing/2014/main" id="{158676BE-2516-CD5C-5E62-3FFF676DA6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504D75-F9BC-8B80-9073-F803DF88207C}"/>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149686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3F32-8580-87D8-73CD-C6782F71EEE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B286C9B-BE6E-B446-C46B-F91D11CE83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5DB44F-ABDF-A85A-2F63-3D7E6905886F}"/>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5" name="Footer Placeholder 4">
            <a:extLst>
              <a:ext uri="{FF2B5EF4-FFF2-40B4-BE49-F238E27FC236}">
                <a16:creationId xmlns:a16="http://schemas.microsoft.com/office/drawing/2014/main" id="{8DD2C05C-299D-8454-C34A-47C2FCE6DB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436EE9-D0A0-2A42-D788-494B579BDB47}"/>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237198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5EC57-E59D-950C-41AB-6F57FA23CE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B1E9323-D492-F52D-8652-2F6175C9C2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95C5694-EBDB-CB5F-94B1-E2F2C16A29C8}"/>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5" name="Footer Placeholder 4">
            <a:extLst>
              <a:ext uri="{FF2B5EF4-FFF2-40B4-BE49-F238E27FC236}">
                <a16:creationId xmlns:a16="http://schemas.microsoft.com/office/drawing/2014/main" id="{91991ACF-EAD2-650B-8950-D9680C05CF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CD7AE2-B65B-E3C9-87AB-12885919A125}"/>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2884396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AC934-BABB-4AB9-96B5-2282E8788E21}" type="datetimeFigureOut">
              <a:rPr lang="en-AU" smtClean="0"/>
              <a:t>12/06/2024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367887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AC934-BABB-4AB9-96B5-2282E8788E21}" type="datetimeFigureOut">
              <a:rPr lang="en-AU" smtClean="0"/>
              <a:t>12/06/2024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64346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8C55-9080-0269-BE25-E5ABA9C078E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D19FB00-1C00-B764-B46F-E20BE3369E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A95EC2-86E0-B75B-A311-65BC12020EEE}"/>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5" name="Footer Placeholder 4">
            <a:extLst>
              <a:ext uri="{FF2B5EF4-FFF2-40B4-BE49-F238E27FC236}">
                <a16:creationId xmlns:a16="http://schemas.microsoft.com/office/drawing/2014/main" id="{39895EE9-10C5-A460-96D9-C7BB7D0C16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CD57C0-78C2-12D9-FAAB-891A9A7B3EDF}"/>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320517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4472-52F4-A73E-7B22-68338BC40C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8F35FA8-08F1-B428-EB11-038B4EEF01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F9AF17-10B6-097D-9556-C160C96B3E11}"/>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5" name="Footer Placeholder 4">
            <a:extLst>
              <a:ext uri="{FF2B5EF4-FFF2-40B4-BE49-F238E27FC236}">
                <a16:creationId xmlns:a16="http://schemas.microsoft.com/office/drawing/2014/main" id="{8F508548-A06D-7A5F-6FD4-5789BFADAF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D1E6FC-8EEA-0C6C-D23E-48204CAEC723}"/>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397069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E115-6914-5035-C673-E57CAFEDCFA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C8DF804-662B-89CF-1DFF-64339F825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CEB83D5-32EF-7F79-FC38-4F60C9F6A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3EEF656-912B-186E-F53A-4765C5AEA875}"/>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6" name="Footer Placeholder 5">
            <a:extLst>
              <a:ext uri="{FF2B5EF4-FFF2-40B4-BE49-F238E27FC236}">
                <a16:creationId xmlns:a16="http://schemas.microsoft.com/office/drawing/2014/main" id="{D6989AC4-BEBF-8ED8-39DB-0279952102A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966DC4C-9BA4-40B0-FF5D-143F365F5A6A}"/>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149544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2FA10-74B4-DFD6-C5EA-24212CEF7AB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2311866-8F32-BA3B-4B79-55206BB60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B940F9-9A4F-6019-6626-DD278DA94A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D41B590-9BEB-B830-2D6A-A2687BF26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EC0781-816E-0B15-7696-44BCE00136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BB9179B-2714-CF1A-7103-53894C888862}"/>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8" name="Footer Placeholder 7">
            <a:extLst>
              <a:ext uri="{FF2B5EF4-FFF2-40B4-BE49-F238E27FC236}">
                <a16:creationId xmlns:a16="http://schemas.microsoft.com/office/drawing/2014/main" id="{262D70F6-9335-BB2E-ADF8-C4963F6E7D0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BA75B47-E343-6EF2-CD77-3ECCAACAAA84}"/>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385906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288B-0E0A-549E-8E45-9BDB5A31EF8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7B04A4A-8619-3B8B-9FC4-12528FFFABBD}"/>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4" name="Footer Placeholder 3">
            <a:extLst>
              <a:ext uri="{FF2B5EF4-FFF2-40B4-BE49-F238E27FC236}">
                <a16:creationId xmlns:a16="http://schemas.microsoft.com/office/drawing/2014/main" id="{DE621717-D47A-B597-A5B8-3E5F8C76E23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EA68D97-5DAD-A0DA-0675-024F9D5FBE81}"/>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72592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9D0A4-FBF9-9EEB-4167-1B8F8D025269}"/>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3" name="Footer Placeholder 2">
            <a:extLst>
              <a:ext uri="{FF2B5EF4-FFF2-40B4-BE49-F238E27FC236}">
                <a16:creationId xmlns:a16="http://schemas.microsoft.com/office/drawing/2014/main" id="{49F04E06-9F87-7F17-EC51-AFD2D32D9AC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378E1F7-8C16-383C-3853-31C3F4E2711E}"/>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83471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FAF5-62D7-9F3F-D749-927E9BAC6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E4C7485-9CA1-1EB8-5428-7CED5505A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818A633-179E-C1B3-DBA1-130DB64C2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D6564-2F7D-14AB-419D-EA4A66EA9D4A}"/>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6" name="Footer Placeholder 5">
            <a:extLst>
              <a:ext uri="{FF2B5EF4-FFF2-40B4-BE49-F238E27FC236}">
                <a16:creationId xmlns:a16="http://schemas.microsoft.com/office/drawing/2014/main" id="{0089DA60-B558-D53C-5B33-DE92C856961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B722518-6C94-10DB-172B-90633550427D}"/>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24159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F288-55EA-C1D7-4503-411A40BBD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53CB282-33A0-08C2-218A-C487C1342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3DCA324-059D-0771-719E-42AB4367B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722B8-A161-0431-6E26-7033D5D670BE}"/>
              </a:ext>
            </a:extLst>
          </p:cNvPr>
          <p:cNvSpPr>
            <a:spLocks noGrp="1"/>
          </p:cNvSpPr>
          <p:nvPr>
            <p:ph type="dt" sz="half" idx="10"/>
          </p:nvPr>
        </p:nvSpPr>
        <p:spPr/>
        <p:txBody>
          <a:bodyPr/>
          <a:lstStyle/>
          <a:p>
            <a:fld id="{14D2978C-7BAF-4E16-9B7A-8C88402C3B32}" type="datetimeFigureOut">
              <a:rPr lang="en-AU" smtClean="0"/>
              <a:t>12/06/2024</a:t>
            </a:fld>
            <a:endParaRPr lang="en-AU"/>
          </a:p>
        </p:txBody>
      </p:sp>
      <p:sp>
        <p:nvSpPr>
          <p:cNvPr id="6" name="Footer Placeholder 5">
            <a:extLst>
              <a:ext uri="{FF2B5EF4-FFF2-40B4-BE49-F238E27FC236}">
                <a16:creationId xmlns:a16="http://schemas.microsoft.com/office/drawing/2014/main" id="{9D4D1EA9-73CC-7871-1CCB-6968E54892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F74E88B-EDAD-C4F1-85FE-27E099649344}"/>
              </a:ext>
            </a:extLst>
          </p:cNvPr>
          <p:cNvSpPr>
            <a:spLocks noGrp="1"/>
          </p:cNvSpPr>
          <p:nvPr>
            <p:ph type="sldNum" sz="quarter" idx="12"/>
          </p:nvPr>
        </p:nvSpPr>
        <p:spPr/>
        <p:txBody>
          <a:bodyPr/>
          <a:lstStyle/>
          <a:p>
            <a:fld id="{259AF0BC-A6E8-44DD-9BA4-05BCA6519247}" type="slidenum">
              <a:rPr lang="en-AU" smtClean="0"/>
              <a:t>‹#›</a:t>
            </a:fld>
            <a:endParaRPr lang="en-AU"/>
          </a:p>
        </p:txBody>
      </p:sp>
    </p:spTree>
    <p:extLst>
      <p:ext uri="{BB962C8B-B14F-4D97-AF65-F5344CB8AC3E}">
        <p14:creationId xmlns:p14="http://schemas.microsoft.com/office/powerpoint/2010/main" val="321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BC3B50-A083-8A3D-0539-7920E020E8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3FD7C12-328C-B771-67DE-55091D59C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8B03595-FDBD-1D5F-2952-8C5AA65EB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D2978C-7BAF-4E16-9B7A-8C88402C3B32}" type="datetimeFigureOut">
              <a:rPr lang="en-AU" smtClean="0"/>
              <a:t>12/06/2024</a:t>
            </a:fld>
            <a:endParaRPr lang="en-AU"/>
          </a:p>
        </p:txBody>
      </p:sp>
      <p:sp>
        <p:nvSpPr>
          <p:cNvPr id="5" name="Footer Placeholder 4">
            <a:extLst>
              <a:ext uri="{FF2B5EF4-FFF2-40B4-BE49-F238E27FC236}">
                <a16:creationId xmlns:a16="http://schemas.microsoft.com/office/drawing/2014/main" id="{91506625-A6BB-3DBA-C0D2-2ED17DA65D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1AF9258-BEDC-F783-A420-B3667A4A3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9AF0BC-A6E8-44DD-9BA4-05BCA6519247}" type="slidenum">
              <a:rPr lang="en-AU" smtClean="0"/>
              <a:t>‹#›</a:t>
            </a:fld>
            <a:endParaRPr lang="en-AU"/>
          </a:p>
        </p:txBody>
      </p:sp>
    </p:spTree>
    <p:extLst>
      <p:ext uri="{BB962C8B-B14F-4D97-AF65-F5344CB8AC3E}">
        <p14:creationId xmlns:p14="http://schemas.microsoft.com/office/powerpoint/2010/main" val="352836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AC934-BABB-4AB9-96B5-2282E8788E21}" type="datetimeFigureOut">
              <a:rPr lang="en-AU" smtClean="0"/>
              <a:t>12/06/2024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04F39-C231-4CB0-92ED-742F2E16F999}" type="slidenum">
              <a:rPr lang="en-AU" smtClean="0"/>
              <a:t>‹#›</a:t>
            </a:fld>
            <a:endParaRPr lang="en-AU"/>
          </a:p>
        </p:txBody>
      </p:sp>
    </p:spTree>
    <p:extLst>
      <p:ext uri="{BB962C8B-B14F-4D97-AF65-F5344CB8AC3E}">
        <p14:creationId xmlns:p14="http://schemas.microsoft.com/office/powerpoint/2010/main" val="4280644040"/>
      </p:ext>
    </p:extLst>
  </p:cSld>
  <p:clrMap bg1="lt1" tx1="dk1" bg2="lt2" tx2="dk2" accent1="accent1" accent2="accent2" accent3="accent3" accent4="accent4" accent5="accent5" accent6="accent6" hlink="hlink" folHlink="folHlink"/>
  <p:sldLayoutIdLst>
    <p:sldLayoutId id="2147483710" r:id="rId1"/>
    <p:sldLayoutId id="214748371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brary.nsw.uca.org.au/contacting-us/contact-u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pixabay.com/en/help-information-problem-solution-101370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mailto:library@nswacr.uca.org.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library.nsw.uca.org.au/"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cid:image001.png@01DA9BBC.42A57EB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3E93D-B505-20C6-E4F3-9C2302FFAC94}"/>
              </a:ext>
            </a:extLst>
          </p:cNvPr>
          <p:cNvSpPr>
            <a:spLocks noGrp="1"/>
          </p:cNvSpPr>
          <p:nvPr>
            <p:ph type="ctrTitle"/>
          </p:nvPr>
        </p:nvSpPr>
        <p:spPr>
          <a:xfrm>
            <a:off x="6507133" y="4140357"/>
            <a:ext cx="5071686" cy="1594167"/>
          </a:xfrm>
        </p:spPr>
        <p:txBody>
          <a:bodyPr anchor="t">
            <a:normAutofit/>
          </a:bodyPr>
          <a:lstStyle/>
          <a:p>
            <a:pPr>
              <a:spcAft>
                <a:spcPts val="816"/>
              </a:spcAft>
            </a:pPr>
            <a:r>
              <a:rPr lang="en-US" sz="32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This resource provides an introduction to locating and accessing EBSCO eBooks.  </a:t>
            </a:r>
            <a:endParaRPr lang="en-AU" sz="3200" dirty="0">
              <a:solidFill>
                <a:schemeClr val="tx2"/>
              </a:solidFill>
            </a:endParaRPr>
          </a:p>
        </p:txBody>
      </p:sp>
      <p:sp>
        <p:nvSpPr>
          <p:cNvPr id="3" name="Subtitle 2">
            <a:extLst>
              <a:ext uri="{FF2B5EF4-FFF2-40B4-BE49-F238E27FC236}">
                <a16:creationId xmlns:a16="http://schemas.microsoft.com/office/drawing/2014/main" id="{97BB1F37-FC04-4D72-6469-AC400A878A1A}"/>
              </a:ext>
            </a:extLst>
          </p:cNvPr>
          <p:cNvSpPr>
            <a:spLocks noGrp="1"/>
          </p:cNvSpPr>
          <p:nvPr>
            <p:ph type="subTitle" idx="1"/>
          </p:nvPr>
        </p:nvSpPr>
        <p:spPr>
          <a:xfrm>
            <a:off x="6234422" y="813986"/>
            <a:ext cx="5617108" cy="2249271"/>
          </a:xfrm>
        </p:spPr>
        <p:txBody>
          <a:bodyPr anchor="b">
            <a:noAutofit/>
          </a:bodyPr>
          <a:lstStyle/>
          <a:p>
            <a:r>
              <a:rPr lang="en-AU" sz="4000" b="1" cap="none" dirty="0">
                <a:solidFill>
                  <a:srgbClr val="FF0000"/>
                </a:solidFill>
                <a:latin typeface="+mn-lt"/>
              </a:rPr>
              <a:t>Searching for </a:t>
            </a:r>
          </a:p>
          <a:p>
            <a:r>
              <a:rPr lang="en-AU" sz="4000" b="1" cap="none" dirty="0">
                <a:solidFill>
                  <a:srgbClr val="FF0000"/>
                </a:solidFill>
                <a:latin typeface="+mn-lt"/>
              </a:rPr>
              <a:t>EBSCO eBooks</a:t>
            </a:r>
            <a:r>
              <a:rPr lang="en-AU" sz="4000" b="1" dirty="0">
                <a:solidFill>
                  <a:srgbClr val="FF0000"/>
                </a:solidFill>
              </a:rPr>
              <a:t> using</a:t>
            </a:r>
          </a:p>
          <a:p>
            <a:r>
              <a:rPr lang="en-AU" sz="4000" b="1" dirty="0">
                <a:solidFill>
                  <a:srgbClr val="FF0000"/>
                </a:solidFill>
              </a:rPr>
              <a:t> </a:t>
            </a:r>
            <a:r>
              <a:rPr lang="en-AU" sz="4000" b="1" cap="none" dirty="0">
                <a:solidFill>
                  <a:srgbClr val="FF0000"/>
                </a:solidFill>
                <a:latin typeface="+mn-lt"/>
              </a:rPr>
              <a:t>Revelation</a:t>
            </a:r>
            <a:endParaRPr lang="en-AU" sz="4000" dirty="0">
              <a:solidFill>
                <a:srgbClr val="FF0000"/>
              </a:solidFill>
            </a:endParaRPr>
          </a:p>
        </p:txBody>
      </p:sp>
      <p:pic>
        <p:nvPicPr>
          <p:cNvPr id="7" name="Graphic 6" descr="Magnifying glass">
            <a:extLst>
              <a:ext uri="{FF2B5EF4-FFF2-40B4-BE49-F238E27FC236}">
                <a16:creationId xmlns:a16="http://schemas.microsoft.com/office/drawing/2014/main" id="{B246A20E-BE2D-A976-CD08-ED7EC74324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892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AF889D-1BE3-7C09-4888-6780EA0548A0}"/>
              </a:ext>
            </a:extLst>
          </p:cNvPr>
          <p:cNvSpPr txBox="1"/>
          <p:nvPr/>
        </p:nvSpPr>
        <p:spPr>
          <a:xfrm>
            <a:off x="0" y="-1"/>
            <a:ext cx="12192000" cy="6858001"/>
          </a:xfrm>
          <a:prstGeom prst="rect">
            <a:avLst/>
          </a:prstGeom>
          <a:solidFill>
            <a:schemeClr val="accent6">
              <a:lumMod val="20000"/>
              <a:lumOff val="80000"/>
            </a:schemeClr>
          </a:solidFill>
        </p:spPr>
        <p:txBody>
          <a:bodyPr vert="horz" lIns="91440" tIns="45720" rIns="91440" bIns="45720" rtlCol="0" anchor="ctr">
            <a:noAutofit/>
          </a:bodyPr>
          <a:lstStyle/>
          <a:p>
            <a:pPr defTabSz="914400">
              <a:lnSpc>
                <a:spcPct val="90000"/>
              </a:lnSpc>
              <a:spcAft>
                <a:spcPts val="816"/>
              </a:spcAft>
            </a:pPr>
            <a:endParaRPr lang="en-US" sz="2000" dirty="0"/>
          </a:p>
        </p:txBody>
      </p:sp>
      <p:sp>
        <p:nvSpPr>
          <p:cNvPr id="8" name="Oval 7">
            <a:extLst>
              <a:ext uri="{FF2B5EF4-FFF2-40B4-BE49-F238E27FC236}">
                <a16:creationId xmlns:a16="http://schemas.microsoft.com/office/drawing/2014/main" id="{060B3E83-A1A2-4F97-6218-65CBF58321A8}"/>
              </a:ext>
            </a:extLst>
          </p:cNvPr>
          <p:cNvSpPr/>
          <p:nvPr/>
        </p:nvSpPr>
        <p:spPr>
          <a:xfrm>
            <a:off x="4319523" y="5929015"/>
            <a:ext cx="954676" cy="4439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488A5A7-F059-7EBF-A7D4-4E3FA9065455}"/>
              </a:ext>
            </a:extLst>
          </p:cNvPr>
          <p:cNvPicPr>
            <a:picLocks noChangeAspect="1"/>
          </p:cNvPicPr>
          <p:nvPr/>
        </p:nvPicPr>
        <p:blipFill>
          <a:blip r:embed="rId3"/>
          <a:stretch>
            <a:fillRect/>
          </a:stretch>
        </p:blipFill>
        <p:spPr>
          <a:xfrm>
            <a:off x="4190896" y="168966"/>
            <a:ext cx="7895965" cy="6307143"/>
          </a:xfrm>
          <a:prstGeom prst="rect">
            <a:avLst/>
          </a:prstGeom>
        </p:spPr>
      </p:pic>
      <p:sp>
        <p:nvSpPr>
          <p:cNvPr id="15" name="Oval 14">
            <a:extLst>
              <a:ext uri="{FF2B5EF4-FFF2-40B4-BE49-F238E27FC236}">
                <a16:creationId xmlns:a16="http://schemas.microsoft.com/office/drawing/2014/main" id="{C554B476-0B2E-C899-5B2B-8B8851B90A93}"/>
              </a:ext>
            </a:extLst>
          </p:cNvPr>
          <p:cNvSpPr/>
          <p:nvPr/>
        </p:nvSpPr>
        <p:spPr>
          <a:xfrm>
            <a:off x="4569473" y="6151664"/>
            <a:ext cx="954676" cy="324445"/>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1FCE1F4-FFF2-C34D-9FBC-DA13C101A1EC}"/>
              </a:ext>
            </a:extLst>
          </p:cNvPr>
          <p:cNvSpPr/>
          <p:nvPr/>
        </p:nvSpPr>
        <p:spPr>
          <a:xfrm>
            <a:off x="4190896" y="3590317"/>
            <a:ext cx="1083303" cy="514543"/>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88807FF-9583-D325-F474-05365B1471AB}"/>
              </a:ext>
            </a:extLst>
          </p:cNvPr>
          <p:cNvSpPr txBox="1"/>
          <p:nvPr/>
        </p:nvSpPr>
        <p:spPr>
          <a:xfrm>
            <a:off x="356100" y="1015998"/>
            <a:ext cx="3478696" cy="4992200"/>
          </a:xfrm>
          <a:prstGeom prst="rect">
            <a:avLst/>
          </a:prstGeom>
          <a:noFill/>
        </p:spPr>
        <p:txBody>
          <a:bodyPr wrap="square" rtlCol="0">
            <a:spAutoFit/>
          </a:bodyPr>
          <a:lstStyle/>
          <a:p>
            <a:pPr algn="ctr" defTabSz="914400">
              <a:lnSpc>
                <a:spcPct val="90000"/>
              </a:lnSpc>
              <a:spcAft>
                <a:spcPts val="816"/>
              </a:spcAft>
            </a:pPr>
            <a:r>
              <a:rPr lang="en-US" sz="2800" b="1" dirty="0">
                <a:solidFill>
                  <a:srgbClr val="C00000"/>
                </a:solidFill>
              </a:rPr>
              <a:t>Identifying and Accessing an eBook</a:t>
            </a:r>
          </a:p>
          <a:p>
            <a:pPr defTabSz="914400">
              <a:lnSpc>
                <a:spcPct val="90000"/>
              </a:lnSpc>
              <a:spcAft>
                <a:spcPts val="816"/>
              </a:spcAft>
            </a:pPr>
            <a:endParaRPr lang="en-US" sz="2800" dirty="0"/>
          </a:p>
          <a:p>
            <a:pPr defTabSz="914400">
              <a:lnSpc>
                <a:spcPct val="90000"/>
              </a:lnSpc>
              <a:spcAft>
                <a:spcPts val="816"/>
              </a:spcAft>
            </a:pPr>
            <a:r>
              <a:rPr lang="en-US" sz="2400" dirty="0"/>
              <a:t>If you are looking for an eBook, you can use the</a:t>
            </a:r>
            <a:r>
              <a:rPr lang="en-US" sz="2400" dirty="0">
                <a:solidFill>
                  <a:srgbClr val="FF0000"/>
                </a:solidFill>
              </a:rPr>
              <a:t> Material Type</a:t>
            </a:r>
            <a:r>
              <a:rPr lang="en-US" sz="2400" dirty="0"/>
              <a:t> filter options in the Left Hand column.</a:t>
            </a:r>
          </a:p>
          <a:p>
            <a:pPr defTabSz="914400">
              <a:lnSpc>
                <a:spcPct val="90000"/>
              </a:lnSpc>
              <a:spcAft>
                <a:spcPts val="816"/>
              </a:spcAft>
            </a:pPr>
            <a:endParaRPr lang="en-US" sz="2400" dirty="0"/>
          </a:p>
          <a:p>
            <a:pPr defTabSz="914400">
              <a:lnSpc>
                <a:spcPct val="90000"/>
              </a:lnSpc>
              <a:spcAft>
                <a:spcPts val="816"/>
              </a:spcAft>
            </a:pPr>
            <a:r>
              <a:rPr lang="en-US" sz="2400" dirty="0"/>
              <a:t>To filter by Material Type you </a:t>
            </a:r>
            <a:r>
              <a:rPr lang="en-US" sz="2400" dirty="0">
                <a:solidFill>
                  <a:srgbClr val="FF0000"/>
                </a:solidFill>
              </a:rPr>
              <a:t>tick the eBook box</a:t>
            </a:r>
            <a:r>
              <a:rPr lang="en-US" sz="2400" dirty="0"/>
              <a:t> This shows the number of eBooks available.</a:t>
            </a:r>
          </a:p>
        </p:txBody>
      </p:sp>
      <p:cxnSp>
        <p:nvCxnSpPr>
          <p:cNvPr id="4" name="Straight Arrow Connector 3">
            <a:extLst>
              <a:ext uri="{FF2B5EF4-FFF2-40B4-BE49-F238E27FC236}">
                <a16:creationId xmlns:a16="http://schemas.microsoft.com/office/drawing/2014/main" id="{CFF072B5-B6EE-7F6E-B809-6F2720EF81FD}"/>
              </a:ext>
            </a:extLst>
          </p:cNvPr>
          <p:cNvCxnSpPr>
            <a:cxnSpLocks/>
            <a:endCxn id="15" idx="1"/>
          </p:cNvCxnSpPr>
          <p:nvPr/>
        </p:nvCxnSpPr>
        <p:spPr>
          <a:xfrm>
            <a:off x="3480955" y="5122718"/>
            <a:ext cx="1228327" cy="1076460"/>
          </a:xfrm>
          <a:prstGeom prst="straightConnector1">
            <a:avLst/>
          </a:prstGeom>
          <a:ln w="57150">
            <a:solidFill>
              <a:srgbClr val="00B0F0"/>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8810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AF889D-1BE3-7C09-4888-6780EA0548A0}"/>
              </a:ext>
            </a:extLst>
          </p:cNvPr>
          <p:cNvSpPr txBox="1"/>
          <p:nvPr/>
        </p:nvSpPr>
        <p:spPr>
          <a:xfrm>
            <a:off x="392560" y="1159260"/>
            <a:ext cx="3520626" cy="5096071"/>
          </a:xfrm>
          <a:prstGeom prst="rect">
            <a:avLst/>
          </a:prstGeom>
        </p:spPr>
        <p:txBody>
          <a:bodyPr vert="horz" lIns="91440" tIns="45720" rIns="91440" bIns="45720" rtlCol="0" anchor="ctr">
            <a:normAutofit/>
          </a:bodyPr>
          <a:lstStyle/>
          <a:p>
            <a:pPr defTabSz="914400">
              <a:lnSpc>
                <a:spcPct val="90000"/>
              </a:lnSpc>
              <a:spcAft>
                <a:spcPts val="600"/>
              </a:spcAft>
            </a:pPr>
            <a:r>
              <a:rPr lang="en-US" sz="2600" dirty="0"/>
              <a:t>Click on View eBook… </a:t>
            </a:r>
          </a:p>
          <a:p>
            <a:pPr defTabSz="914400">
              <a:lnSpc>
                <a:spcPct val="90000"/>
              </a:lnSpc>
              <a:spcAft>
                <a:spcPts val="600"/>
              </a:spcAft>
            </a:pPr>
            <a:r>
              <a:rPr lang="en-US" sz="2600" dirty="0"/>
              <a:t>      </a:t>
            </a:r>
          </a:p>
          <a:p>
            <a:pPr defTabSz="914400">
              <a:lnSpc>
                <a:spcPct val="90000"/>
              </a:lnSpc>
              <a:spcAft>
                <a:spcPts val="600"/>
              </a:spcAft>
            </a:pPr>
            <a:r>
              <a:rPr lang="en-US" sz="2600" dirty="0"/>
              <a:t>You will be taken to a Log in screen to allow you to Authenticate (sign in).</a:t>
            </a:r>
          </a:p>
          <a:p>
            <a:pPr defTabSz="914400">
              <a:lnSpc>
                <a:spcPct val="90000"/>
              </a:lnSpc>
              <a:spcAft>
                <a:spcPts val="600"/>
              </a:spcAft>
            </a:pPr>
            <a:endParaRPr lang="en-US" sz="2600" dirty="0"/>
          </a:p>
          <a:p>
            <a:pPr defTabSz="914400">
              <a:lnSpc>
                <a:spcPct val="90000"/>
              </a:lnSpc>
              <a:spcAft>
                <a:spcPts val="600"/>
              </a:spcAft>
            </a:pPr>
            <a:r>
              <a:rPr lang="en-US" sz="2600" b="1" dirty="0">
                <a:solidFill>
                  <a:srgbClr val="FF0000"/>
                </a:solidFill>
              </a:rPr>
              <a:t>Different eBook collections require different Authentication methods. </a:t>
            </a:r>
          </a:p>
          <a:p>
            <a:pPr defTabSz="914400">
              <a:lnSpc>
                <a:spcPct val="90000"/>
              </a:lnSpc>
              <a:spcAft>
                <a:spcPts val="600"/>
              </a:spcAft>
            </a:pPr>
            <a:endParaRPr lang="en-US" sz="3400" b="1" dirty="0">
              <a:solidFill>
                <a:srgbClr val="FF0000"/>
              </a:solidFill>
            </a:endParaRPr>
          </a:p>
        </p:txBody>
      </p:sp>
      <p:pic>
        <p:nvPicPr>
          <p:cNvPr id="6" name="Picture 5">
            <a:extLst>
              <a:ext uri="{FF2B5EF4-FFF2-40B4-BE49-F238E27FC236}">
                <a16:creationId xmlns:a16="http://schemas.microsoft.com/office/drawing/2014/main" id="{E45BC474-286B-E5E8-687D-2F9C36BEC355}"/>
              </a:ext>
            </a:extLst>
          </p:cNvPr>
          <p:cNvPicPr>
            <a:picLocks noChangeAspect="1"/>
          </p:cNvPicPr>
          <p:nvPr/>
        </p:nvPicPr>
        <p:blipFill>
          <a:blip r:embed="rId3"/>
          <a:stretch>
            <a:fillRect/>
          </a:stretch>
        </p:blipFill>
        <p:spPr>
          <a:xfrm>
            <a:off x="4188649" y="313501"/>
            <a:ext cx="7800637" cy="6230997"/>
          </a:xfrm>
          <a:prstGeom prst="rect">
            <a:avLst/>
          </a:prstGeom>
        </p:spPr>
      </p:pic>
      <p:sp>
        <p:nvSpPr>
          <p:cNvPr id="7" name="Oval 6">
            <a:extLst>
              <a:ext uri="{FF2B5EF4-FFF2-40B4-BE49-F238E27FC236}">
                <a16:creationId xmlns:a16="http://schemas.microsoft.com/office/drawing/2014/main" id="{9337BD29-B24E-BB1F-83F6-8633CC62151A}"/>
              </a:ext>
            </a:extLst>
          </p:cNvPr>
          <p:cNvSpPr/>
          <p:nvPr/>
        </p:nvSpPr>
        <p:spPr>
          <a:xfrm>
            <a:off x="6202016" y="3707296"/>
            <a:ext cx="1324813" cy="785191"/>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74A1F49-81A0-134B-0384-A505FA823448}"/>
              </a:ext>
            </a:extLst>
          </p:cNvPr>
          <p:cNvCxnSpPr>
            <a:cxnSpLocks/>
            <a:endCxn id="7" idx="1"/>
          </p:cNvCxnSpPr>
          <p:nvPr/>
        </p:nvCxnSpPr>
        <p:spPr>
          <a:xfrm>
            <a:off x="3637722" y="1600200"/>
            <a:ext cx="2758308" cy="2222085"/>
          </a:xfrm>
          <a:prstGeom prst="straightConnector1">
            <a:avLst/>
          </a:prstGeom>
          <a:ln w="57150">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91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AF889D-1BE3-7C09-4888-6780EA0548A0}"/>
              </a:ext>
            </a:extLst>
          </p:cNvPr>
          <p:cNvSpPr txBox="1"/>
          <p:nvPr/>
        </p:nvSpPr>
        <p:spPr>
          <a:xfrm>
            <a:off x="322119" y="581891"/>
            <a:ext cx="4644736" cy="550322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2400" dirty="0">
                <a:ea typeface="+mj-ea"/>
                <a:cs typeface="+mj-cs"/>
              </a:rPr>
              <a:t>For EBSCO eBooks, you will be asked to</a:t>
            </a:r>
          </a:p>
          <a:p>
            <a:pPr algn="ctr" defTabSz="914400">
              <a:lnSpc>
                <a:spcPct val="90000"/>
              </a:lnSpc>
              <a:spcBef>
                <a:spcPct val="0"/>
              </a:spcBef>
              <a:spcAft>
                <a:spcPts val="600"/>
              </a:spcAft>
            </a:pPr>
            <a:r>
              <a:rPr lang="en-US" sz="2800" b="1" dirty="0">
                <a:solidFill>
                  <a:schemeClr val="tx2">
                    <a:lumMod val="50000"/>
                    <a:lumOff val="50000"/>
                  </a:schemeClr>
                </a:solidFill>
                <a:ea typeface="+mj-ea"/>
                <a:cs typeface="+mj-cs"/>
              </a:rPr>
              <a:t>SIGN IN</a:t>
            </a:r>
            <a:r>
              <a:rPr lang="en-US" sz="2400" dirty="0">
                <a:ea typeface="+mj-ea"/>
                <a:cs typeface="+mj-cs"/>
              </a:rPr>
              <a:t> </a:t>
            </a:r>
          </a:p>
          <a:p>
            <a:pPr algn="ctr" defTabSz="914400">
              <a:lnSpc>
                <a:spcPct val="90000"/>
              </a:lnSpc>
              <a:spcBef>
                <a:spcPct val="0"/>
              </a:spcBef>
              <a:spcAft>
                <a:spcPts val="600"/>
              </a:spcAft>
            </a:pPr>
            <a:r>
              <a:rPr lang="en-US" sz="2400" dirty="0">
                <a:ea typeface="+mj-ea"/>
                <a:cs typeface="+mj-cs"/>
              </a:rPr>
              <a:t>via this screen: </a:t>
            </a:r>
          </a:p>
          <a:p>
            <a:pPr algn="ctr" defTabSz="914400">
              <a:lnSpc>
                <a:spcPct val="90000"/>
              </a:lnSpc>
              <a:spcBef>
                <a:spcPct val="0"/>
              </a:spcBef>
              <a:spcAft>
                <a:spcPts val="600"/>
              </a:spcAft>
            </a:pPr>
            <a:endParaRPr lang="en-US" sz="2400" dirty="0">
              <a:ea typeface="+mj-ea"/>
              <a:cs typeface="+mj-cs"/>
            </a:endParaRPr>
          </a:p>
          <a:p>
            <a:pPr algn="ctr" defTabSz="914400">
              <a:lnSpc>
                <a:spcPct val="90000"/>
              </a:lnSpc>
              <a:spcBef>
                <a:spcPct val="0"/>
              </a:spcBef>
              <a:spcAft>
                <a:spcPts val="600"/>
              </a:spcAft>
            </a:pPr>
            <a:r>
              <a:rPr lang="en-US" sz="2400" dirty="0">
                <a:ea typeface="+mj-ea"/>
                <a:cs typeface="+mj-cs"/>
              </a:rPr>
              <a:t>Enter your Library barcode and your password and click Sign in.</a:t>
            </a:r>
          </a:p>
          <a:p>
            <a:pPr algn="ctr" defTabSz="914400">
              <a:lnSpc>
                <a:spcPct val="90000"/>
              </a:lnSpc>
              <a:spcBef>
                <a:spcPct val="0"/>
              </a:spcBef>
              <a:spcAft>
                <a:spcPts val="600"/>
              </a:spcAft>
            </a:pPr>
            <a:endParaRPr lang="en-US" sz="2400" dirty="0">
              <a:ea typeface="+mj-ea"/>
              <a:cs typeface="+mj-cs"/>
            </a:endParaRPr>
          </a:p>
          <a:p>
            <a:pPr algn="ctr" defTabSz="914400">
              <a:lnSpc>
                <a:spcPct val="90000"/>
              </a:lnSpc>
              <a:spcBef>
                <a:spcPct val="0"/>
              </a:spcBef>
              <a:spcAft>
                <a:spcPts val="600"/>
              </a:spcAft>
            </a:pPr>
            <a:r>
              <a:rPr lang="en-US" sz="2400" dirty="0">
                <a:ea typeface="+mj-ea"/>
                <a:cs typeface="+mj-cs"/>
              </a:rPr>
              <a:t>If you have </a:t>
            </a:r>
            <a:r>
              <a:rPr lang="en-US" sz="2400" b="1" dirty="0">
                <a:ea typeface="+mj-ea"/>
                <a:cs typeface="+mj-cs"/>
              </a:rPr>
              <a:t>not set up</a:t>
            </a:r>
            <a:r>
              <a:rPr lang="en-US" sz="2400" dirty="0">
                <a:ea typeface="+mj-ea"/>
                <a:cs typeface="+mj-cs"/>
              </a:rPr>
              <a:t> or</a:t>
            </a:r>
            <a:r>
              <a:rPr lang="en-US" sz="2400" b="1" dirty="0">
                <a:ea typeface="+mj-ea"/>
                <a:cs typeface="+mj-cs"/>
              </a:rPr>
              <a:t> forgotten </a:t>
            </a:r>
            <a:r>
              <a:rPr lang="en-US" sz="2400" dirty="0">
                <a:ea typeface="+mj-ea"/>
                <a:cs typeface="+mj-cs"/>
              </a:rPr>
              <a:t>your Password, click on </a:t>
            </a:r>
            <a:r>
              <a:rPr lang="en-US" sz="2800" b="1" dirty="0">
                <a:solidFill>
                  <a:schemeClr val="tx2">
                    <a:lumMod val="50000"/>
                    <a:lumOff val="50000"/>
                  </a:schemeClr>
                </a:solidFill>
                <a:ea typeface="+mj-ea"/>
                <a:cs typeface="+mj-cs"/>
              </a:rPr>
              <a:t>SET/RESET PASSWORD</a:t>
            </a:r>
            <a:endParaRPr lang="en-US" sz="2400" dirty="0">
              <a:ea typeface="+mj-ea"/>
              <a:cs typeface="+mj-cs"/>
            </a:endParaRPr>
          </a:p>
          <a:p>
            <a:pPr algn="ctr" defTabSz="914400">
              <a:lnSpc>
                <a:spcPct val="90000"/>
              </a:lnSpc>
              <a:spcBef>
                <a:spcPct val="0"/>
              </a:spcBef>
              <a:spcAft>
                <a:spcPts val="600"/>
              </a:spcAft>
            </a:pPr>
            <a:endParaRPr lang="en-US" sz="2400" dirty="0">
              <a:latin typeface="+mj-lt"/>
              <a:ea typeface="+mj-ea"/>
              <a:cs typeface="+mj-cs"/>
            </a:endParaRPr>
          </a:p>
          <a:p>
            <a:pPr algn="ctr" defTabSz="914400">
              <a:lnSpc>
                <a:spcPct val="90000"/>
              </a:lnSpc>
              <a:spcBef>
                <a:spcPct val="0"/>
              </a:spcBef>
              <a:spcAft>
                <a:spcPts val="600"/>
              </a:spcAft>
            </a:pPr>
            <a:r>
              <a:rPr lang="en-US" sz="2400" dirty="0">
                <a:ea typeface="+mj-ea"/>
                <a:cs typeface="+mj-cs"/>
              </a:rPr>
              <a:t>You will receive instructions via an email to set up or reset your Password.</a:t>
            </a:r>
          </a:p>
        </p:txBody>
      </p:sp>
      <p:sp>
        <p:nvSpPr>
          <p:cNvPr id="2" name="Rectangle 1">
            <a:extLst>
              <a:ext uri="{FF2B5EF4-FFF2-40B4-BE49-F238E27FC236}">
                <a16:creationId xmlns:a16="http://schemas.microsoft.com/office/drawing/2014/main" id="{FA83E8A3-C772-9761-5966-730CFA12B8C9}"/>
              </a:ext>
            </a:extLst>
          </p:cNvPr>
          <p:cNvSpPr/>
          <p:nvPr/>
        </p:nvSpPr>
        <p:spPr>
          <a:xfrm>
            <a:off x="0" y="6085115"/>
            <a:ext cx="12192000" cy="53340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AFCCBF-1B51-9B0A-C59A-B712A47AD823}"/>
              </a:ext>
            </a:extLst>
          </p:cNvPr>
          <p:cNvPicPr>
            <a:picLocks noChangeAspect="1"/>
          </p:cNvPicPr>
          <p:nvPr/>
        </p:nvPicPr>
        <p:blipFill rotWithShape="1">
          <a:blip r:embed="rId3"/>
          <a:srcRect l="14832" t="5630" r="14474"/>
          <a:stretch/>
        </p:blipFill>
        <p:spPr>
          <a:xfrm>
            <a:off x="5205154" y="390640"/>
            <a:ext cx="6763116" cy="5885726"/>
          </a:xfrm>
          <a:prstGeom prst="rect">
            <a:avLst/>
          </a:prstGeom>
        </p:spPr>
      </p:pic>
      <p:sp>
        <p:nvSpPr>
          <p:cNvPr id="6" name="Oval 5">
            <a:extLst>
              <a:ext uri="{FF2B5EF4-FFF2-40B4-BE49-F238E27FC236}">
                <a16:creationId xmlns:a16="http://schemas.microsoft.com/office/drawing/2014/main" id="{E7EB60C8-4421-DE6F-9C2C-A8D93F51AA5E}"/>
              </a:ext>
            </a:extLst>
          </p:cNvPr>
          <p:cNvSpPr/>
          <p:nvPr/>
        </p:nvSpPr>
        <p:spPr>
          <a:xfrm>
            <a:off x="7252855" y="4229099"/>
            <a:ext cx="2597727" cy="94557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D3B7A02-6844-3371-FD7F-C2D8FE5E686B}"/>
              </a:ext>
            </a:extLst>
          </p:cNvPr>
          <p:cNvCxnSpPr>
            <a:cxnSpLocks/>
            <a:endCxn id="6" idx="2"/>
          </p:cNvCxnSpPr>
          <p:nvPr/>
        </p:nvCxnSpPr>
        <p:spPr>
          <a:xfrm>
            <a:off x="4727864" y="4229100"/>
            <a:ext cx="2524991" cy="47278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00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E24023-D46C-60C2-82B2-0E4734701A94}"/>
              </a:ext>
            </a:extLst>
          </p:cNvPr>
          <p:cNvSpPr txBox="1"/>
          <p:nvPr/>
        </p:nvSpPr>
        <p:spPr>
          <a:xfrm>
            <a:off x="878841" y="4468330"/>
            <a:ext cx="10430917" cy="2079080"/>
          </a:xfrm>
          <a:prstGeom prst="rect">
            <a:avLst/>
          </a:prstGeom>
        </p:spPr>
        <p:txBody>
          <a:bodyPr vert="horz" lIns="91440" tIns="45720" rIns="91440" bIns="45720" rtlCol="0" anchor="t">
            <a:normAutofit lnSpcReduction="10000"/>
          </a:bodyPr>
          <a:lstStyle/>
          <a:p>
            <a:pPr defTabSz="914400">
              <a:lnSpc>
                <a:spcPct val="90000"/>
              </a:lnSpc>
              <a:spcAft>
                <a:spcPts val="816"/>
              </a:spcAft>
            </a:pPr>
            <a:r>
              <a:rPr lang="en-US" sz="2400" dirty="0">
                <a:effectLst/>
              </a:rPr>
              <a:t>If you have </a:t>
            </a:r>
            <a:r>
              <a:rPr lang="en-US" sz="2400" dirty="0"/>
              <a:t>problems </a:t>
            </a:r>
            <a:r>
              <a:rPr lang="en-US" sz="2400" dirty="0">
                <a:effectLst/>
              </a:rPr>
              <a:t>setting up a Password, </a:t>
            </a:r>
            <a:r>
              <a:rPr lang="en-US" sz="2400" dirty="0"/>
              <a:t>please send an email via the </a:t>
            </a:r>
            <a:r>
              <a:rPr lang="en-US" sz="2400" dirty="0">
                <a:solidFill>
                  <a:srgbClr val="FF0000"/>
                </a:solidFill>
                <a:effectLst/>
              </a:rPr>
              <a:t>Contact Us </a:t>
            </a:r>
            <a:r>
              <a:rPr lang="en-US" sz="2400" dirty="0"/>
              <a:t>form </a:t>
            </a:r>
            <a:r>
              <a:rPr lang="en-US" sz="2400" dirty="0">
                <a:effectLst/>
              </a:rPr>
              <a:t>on the Library home page, </a:t>
            </a:r>
            <a:r>
              <a:rPr lang="en-US" sz="2400" dirty="0"/>
              <a:t>asking for instructions to be sent to you.</a:t>
            </a:r>
            <a:r>
              <a:rPr lang="en-US" sz="2400" dirty="0">
                <a:effectLst/>
              </a:rPr>
              <a:t> </a:t>
            </a:r>
          </a:p>
          <a:p>
            <a:pPr defTabSz="914400">
              <a:lnSpc>
                <a:spcPct val="90000"/>
              </a:lnSpc>
              <a:spcAft>
                <a:spcPts val="816"/>
              </a:spcAft>
            </a:pPr>
            <a:endParaRPr lang="en-US" sz="2400" dirty="0">
              <a:effectLst/>
            </a:endParaRPr>
          </a:p>
          <a:p>
            <a:pPr defTabSz="914400">
              <a:lnSpc>
                <a:spcPct val="90000"/>
              </a:lnSpc>
              <a:spcAft>
                <a:spcPts val="816"/>
              </a:spcAft>
            </a:pPr>
            <a:r>
              <a:rPr lang="en-US" sz="2800" dirty="0"/>
              <a:t> </a:t>
            </a:r>
            <a:r>
              <a:rPr lang="en-US" sz="2800" u="sng" dirty="0">
                <a:effectLst/>
                <a:hlinkClick r:id="rId3"/>
              </a:rPr>
              <a:t>https://www.library.nsw.uca.org.au/contacting-us/contact-us</a:t>
            </a:r>
            <a:endParaRPr lang="en-US" sz="2800" dirty="0">
              <a:effectLst/>
            </a:endParaRPr>
          </a:p>
          <a:p>
            <a:pPr indent="-228600" defTabSz="914400">
              <a:lnSpc>
                <a:spcPct val="90000"/>
              </a:lnSpc>
              <a:spcAft>
                <a:spcPts val="816"/>
              </a:spcAft>
              <a:buFont typeface="Arial" panose="020B0604020202020204" pitchFamily="34" charset="0"/>
              <a:buChar char="•"/>
            </a:pPr>
            <a:endParaRPr lang="en-US" sz="1700" dirty="0"/>
          </a:p>
          <a:p>
            <a:pPr indent="-228600" defTabSz="914400">
              <a:lnSpc>
                <a:spcPct val="90000"/>
              </a:lnSpc>
              <a:spcAft>
                <a:spcPts val="816"/>
              </a:spcAft>
              <a:buFont typeface="Arial" panose="020B0604020202020204" pitchFamily="34" charset="0"/>
              <a:buChar char="•"/>
            </a:pPr>
            <a:endParaRPr lang="en-US" sz="1700" dirty="0"/>
          </a:p>
          <a:p>
            <a:pPr indent="-228600" defTabSz="914400">
              <a:lnSpc>
                <a:spcPct val="90000"/>
              </a:lnSpc>
              <a:spcAft>
                <a:spcPts val="816"/>
              </a:spcAft>
              <a:buFont typeface="Arial" panose="020B0604020202020204" pitchFamily="34" charset="0"/>
              <a:buChar char="•"/>
            </a:pPr>
            <a:endParaRPr lang="en-US" sz="1700" dirty="0"/>
          </a:p>
          <a:p>
            <a:pPr indent="-228600" defTabSz="914400">
              <a:lnSpc>
                <a:spcPct val="90000"/>
              </a:lnSpc>
              <a:spcAft>
                <a:spcPts val="816"/>
              </a:spcAft>
              <a:buFont typeface="Arial" panose="020B0604020202020204" pitchFamily="34" charset="0"/>
              <a:buChar char="•"/>
            </a:pPr>
            <a:endParaRPr lang="en-US" sz="1700" dirty="0"/>
          </a:p>
        </p:txBody>
      </p:sp>
      <p:pic>
        <p:nvPicPr>
          <p:cNvPr id="8" name="Picture 7">
            <a:extLst>
              <a:ext uri="{FF2B5EF4-FFF2-40B4-BE49-F238E27FC236}">
                <a16:creationId xmlns:a16="http://schemas.microsoft.com/office/drawing/2014/main" id="{BB4EEC8B-E570-B9FA-F695-B189A984495A}"/>
              </a:ext>
            </a:extLst>
          </p:cNvPr>
          <p:cNvPicPr>
            <a:picLocks noChangeAspect="1"/>
          </p:cNvPicPr>
          <p:nvPr/>
        </p:nvPicPr>
        <p:blipFill>
          <a:blip r:embed="rId4"/>
          <a:stretch>
            <a:fillRect/>
          </a:stretch>
        </p:blipFill>
        <p:spPr>
          <a:xfrm>
            <a:off x="878841" y="776181"/>
            <a:ext cx="10430918" cy="3012999"/>
          </a:xfrm>
          <a:prstGeom prst="rect">
            <a:avLst/>
          </a:prstGeom>
        </p:spPr>
      </p:pic>
      <p:sp>
        <p:nvSpPr>
          <p:cNvPr id="9" name="Oval 8">
            <a:extLst>
              <a:ext uri="{FF2B5EF4-FFF2-40B4-BE49-F238E27FC236}">
                <a16:creationId xmlns:a16="http://schemas.microsoft.com/office/drawing/2014/main" id="{40DD87A4-8ABB-6D5A-03E4-5790A9779265}"/>
              </a:ext>
            </a:extLst>
          </p:cNvPr>
          <p:cNvSpPr/>
          <p:nvPr/>
        </p:nvSpPr>
        <p:spPr>
          <a:xfrm>
            <a:off x="5434149" y="1567543"/>
            <a:ext cx="1271451" cy="418011"/>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E3D3CD38-6F37-C8BD-0505-71C4489D0EB0}"/>
              </a:ext>
            </a:extLst>
          </p:cNvPr>
          <p:cNvSpPr/>
          <p:nvPr/>
        </p:nvSpPr>
        <p:spPr>
          <a:xfrm>
            <a:off x="0" y="6307282"/>
            <a:ext cx="12192000" cy="259773"/>
          </a:xfrm>
          <a:prstGeom prst="rect">
            <a:avLst/>
          </a:prstGeom>
          <a:solidFill>
            <a:schemeClr val="tx2">
              <a:lumMod val="75000"/>
              <a:lumOff val="25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67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AF889D-1BE3-7C09-4888-6780EA0548A0}"/>
              </a:ext>
            </a:extLst>
          </p:cNvPr>
          <p:cNvSpPr txBox="1"/>
          <p:nvPr/>
        </p:nvSpPr>
        <p:spPr>
          <a:xfrm>
            <a:off x="394856" y="477982"/>
            <a:ext cx="4031672" cy="5912427"/>
          </a:xfrm>
          <a:prstGeom prst="rect">
            <a:avLst/>
          </a:prstGeom>
        </p:spPr>
        <p:txBody>
          <a:bodyPr vert="horz" lIns="91440" tIns="45720" rIns="91440" bIns="45720" rtlCol="0" anchor="ctr">
            <a:noAutofit/>
          </a:bodyPr>
          <a:lstStyle/>
          <a:p>
            <a:pPr>
              <a:spcBef>
                <a:spcPts val="1200"/>
              </a:spcBef>
              <a:spcAft>
                <a:spcPts val="1200"/>
              </a:spcAft>
            </a:pPr>
            <a:r>
              <a:rPr lang="en-US" sz="2100" dirty="0">
                <a:latin typeface="+mn-lt"/>
              </a:rPr>
              <a:t>Once you have signed in (authenticated) you will be taken to this page.</a:t>
            </a:r>
            <a:br>
              <a:rPr lang="en-US" sz="2100" dirty="0">
                <a:latin typeface="+mn-lt"/>
              </a:rPr>
            </a:br>
            <a:br>
              <a:rPr lang="en-US" sz="2100" dirty="0">
                <a:latin typeface="+mn-lt"/>
              </a:rPr>
            </a:br>
            <a:r>
              <a:rPr lang="en-US" sz="2100" dirty="0">
                <a:latin typeface="+mn-lt"/>
              </a:rPr>
              <a:t>You can</a:t>
            </a:r>
            <a:br>
              <a:rPr lang="en-US" sz="2100" dirty="0">
                <a:latin typeface="+mn-lt"/>
              </a:rPr>
            </a:br>
            <a:r>
              <a:rPr lang="en-US" sz="2100" dirty="0">
                <a:latin typeface="+mn-lt"/>
              </a:rPr>
              <a:t>- read the eBook online</a:t>
            </a:r>
            <a:br>
              <a:rPr lang="en-US" sz="2100" dirty="0">
                <a:latin typeface="+mn-lt"/>
              </a:rPr>
            </a:br>
            <a:r>
              <a:rPr lang="en-US" sz="2100" dirty="0">
                <a:latin typeface="+mn-lt"/>
              </a:rPr>
              <a:t>- download </a:t>
            </a:r>
            <a:r>
              <a:rPr lang="en-US" sz="2100" dirty="0"/>
              <a:t>sections</a:t>
            </a:r>
            <a:br>
              <a:rPr lang="en-US" sz="2100" dirty="0">
                <a:latin typeface="+mn-lt"/>
              </a:rPr>
            </a:br>
            <a:r>
              <a:rPr lang="en-US" sz="2100" dirty="0">
                <a:latin typeface="+mn-lt"/>
              </a:rPr>
              <a:t>- view the Table of contents.</a:t>
            </a:r>
            <a:br>
              <a:rPr lang="en-US" sz="2100" dirty="0">
                <a:latin typeface="+mn-lt"/>
              </a:rPr>
            </a:br>
            <a:br>
              <a:rPr lang="en-US" sz="2100" dirty="0">
                <a:latin typeface="+mn-lt"/>
              </a:rPr>
            </a:br>
            <a:r>
              <a:rPr lang="en-US" sz="2100" dirty="0">
                <a:latin typeface="+mn-lt"/>
              </a:rPr>
              <a:t>You may access it via these links:</a:t>
            </a:r>
            <a:endParaRPr lang="en-US" sz="200" dirty="0">
              <a:latin typeface="+mn-lt"/>
            </a:endParaRPr>
          </a:p>
          <a:p>
            <a:pPr>
              <a:spcBef>
                <a:spcPts val="1200"/>
              </a:spcBef>
              <a:spcAft>
                <a:spcPts val="1200"/>
              </a:spcAft>
            </a:pPr>
            <a:br>
              <a:rPr lang="en-US" sz="200" dirty="0">
                <a:latin typeface="+mn-lt"/>
              </a:rPr>
            </a:br>
            <a:r>
              <a:rPr lang="en-US" sz="2100" dirty="0">
                <a:latin typeface="+mn-lt"/>
              </a:rPr>
              <a:t>- </a:t>
            </a:r>
            <a:r>
              <a:rPr lang="en-US" sz="2100" dirty="0">
                <a:solidFill>
                  <a:srgbClr val="FF0000"/>
                </a:solidFill>
                <a:latin typeface="+mn-lt"/>
              </a:rPr>
              <a:t>PDF Full Text </a:t>
            </a:r>
            <a:r>
              <a:rPr lang="en-US" sz="2100" dirty="0">
                <a:latin typeface="+mn-lt"/>
              </a:rPr>
              <a:t>(to read online)</a:t>
            </a:r>
            <a:endParaRPr lang="en-US" sz="200" dirty="0">
              <a:latin typeface="+mn-lt"/>
            </a:endParaRPr>
          </a:p>
          <a:p>
            <a:pPr>
              <a:spcBef>
                <a:spcPts val="1200"/>
              </a:spcBef>
              <a:spcAft>
                <a:spcPts val="1200"/>
              </a:spcAft>
            </a:pPr>
            <a:br>
              <a:rPr lang="en-US" sz="200" dirty="0">
                <a:solidFill>
                  <a:srgbClr val="FF0000"/>
                </a:solidFill>
                <a:latin typeface="+mn-lt"/>
              </a:rPr>
            </a:br>
            <a:r>
              <a:rPr lang="en-US" sz="2100" dirty="0">
                <a:latin typeface="+mn-lt"/>
              </a:rPr>
              <a:t>-</a:t>
            </a:r>
            <a:r>
              <a:rPr lang="en-US" sz="2100" dirty="0">
                <a:solidFill>
                  <a:srgbClr val="FF0000"/>
                </a:solidFill>
                <a:latin typeface="+mn-lt"/>
              </a:rPr>
              <a:t> </a:t>
            </a:r>
            <a:r>
              <a:rPr lang="en-US" sz="2100" dirty="0">
                <a:solidFill>
                  <a:srgbClr val="FF0000"/>
                </a:solidFill>
              </a:rPr>
              <a:t>EPUB </a:t>
            </a:r>
            <a:r>
              <a:rPr lang="en-US" sz="2100" dirty="0">
                <a:solidFill>
                  <a:srgbClr val="FF0000"/>
                </a:solidFill>
                <a:latin typeface="+mn-lt"/>
              </a:rPr>
              <a:t>Full Text </a:t>
            </a:r>
            <a:r>
              <a:rPr lang="en-US" sz="2100" dirty="0">
                <a:latin typeface="+mn-lt"/>
              </a:rPr>
              <a:t>(to read online)</a:t>
            </a:r>
            <a:endParaRPr lang="en-US" sz="200" dirty="0">
              <a:latin typeface="+mn-lt"/>
            </a:endParaRPr>
          </a:p>
          <a:p>
            <a:pPr>
              <a:spcBef>
                <a:spcPts val="1200"/>
              </a:spcBef>
              <a:spcAft>
                <a:spcPts val="1200"/>
              </a:spcAft>
            </a:pPr>
            <a:br>
              <a:rPr lang="en-US" sz="200" dirty="0">
                <a:solidFill>
                  <a:srgbClr val="FF0000"/>
                </a:solidFill>
                <a:latin typeface="+mn-lt"/>
              </a:rPr>
            </a:br>
            <a:r>
              <a:rPr lang="en-US" sz="2100" dirty="0">
                <a:latin typeface="+mn-lt"/>
              </a:rPr>
              <a:t>-</a:t>
            </a:r>
            <a:r>
              <a:rPr lang="en-US" sz="2100" dirty="0">
                <a:solidFill>
                  <a:srgbClr val="FF0000"/>
                </a:solidFill>
                <a:latin typeface="+mn-lt"/>
              </a:rPr>
              <a:t> Table of Contents </a:t>
            </a:r>
            <a:r>
              <a:rPr lang="en-US" sz="2100" dirty="0">
                <a:latin typeface="+mn-lt"/>
              </a:rPr>
              <a:t>(to navigate directly to a chapter or section to read online or download</a:t>
            </a:r>
            <a:endParaRPr lang="en-US" sz="2100" dirty="0">
              <a:latin typeface="+mj-lt"/>
              <a:ea typeface="+mj-ea"/>
              <a:cs typeface="+mj-cs"/>
            </a:endParaRPr>
          </a:p>
        </p:txBody>
      </p:sp>
      <p:pic>
        <p:nvPicPr>
          <p:cNvPr id="6" name="Picture 5">
            <a:extLst>
              <a:ext uri="{FF2B5EF4-FFF2-40B4-BE49-F238E27FC236}">
                <a16:creationId xmlns:a16="http://schemas.microsoft.com/office/drawing/2014/main" id="{622AAE52-C3D3-2E98-3BB3-4CB4599B9C7C}"/>
              </a:ext>
            </a:extLst>
          </p:cNvPr>
          <p:cNvPicPr>
            <a:picLocks noChangeAspect="1"/>
          </p:cNvPicPr>
          <p:nvPr/>
        </p:nvPicPr>
        <p:blipFill>
          <a:blip r:embed="rId3"/>
          <a:stretch>
            <a:fillRect/>
          </a:stretch>
        </p:blipFill>
        <p:spPr>
          <a:xfrm>
            <a:off x="4887193" y="148070"/>
            <a:ext cx="7166337" cy="6561859"/>
          </a:xfrm>
          <a:prstGeom prst="rect">
            <a:avLst/>
          </a:prstGeom>
        </p:spPr>
      </p:pic>
      <p:sp>
        <p:nvSpPr>
          <p:cNvPr id="7" name="Rectangle 6">
            <a:extLst>
              <a:ext uri="{FF2B5EF4-FFF2-40B4-BE49-F238E27FC236}">
                <a16:creationId xmlns:a16="http://schemas.microsoft.com/office/drawing/2014/main" id="{C722C6A5-F74A-7472-D3DC-EE7E139F37E3}"/>
              </a:ext>
            </a:extLst>
          </p:cNvPr>
          <p:cNvSpPr/>
          <p:nvPr/>
        </p:nvSpPr>
        <p:spPr>
          <a:xfrm>
            <a:off x="4966854" y="1839191"/>
            <a:ext cx="1226127" cy="1444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a:extLst>
              <a:ext uri="{FF2B5EF4-FFF2-40B4-BE49-F238E27FC236}">
                <a16:creationId xmlns:a16="http://schemas.microsoft.com/office/drawing/2014/main" id="{D03CDB04-557D-E971-1D20-10705259E358}"/>
              </a:ext>
            </a:extLst>
          </p:cNvPr>
          <p:cNvCxnSpPr>
            <a:cxnSpLocks/>
          </p:cNvCxnSpPr>
          <p:nvPr/>
        </p:nvCxnSpPr>
        <p:spPr>
          <a:xfrm flipV="1">
            <a:off x="4324865" y="2545492"/>
            <a:ext cx="562328" cy="102898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80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AF889D-1BE3-7C09-4888-6780EA0548A0}"/>
              </a:ext>
            </a:extLst>
          </p:cNvPr>
          <p:cNvSpPr txBox="1"/>
          <p:nvPr/>
        </p:nvSpPr>
        <p:spPr>
          <a:xfrm>
            <a:off x="444501" y="2060208"/>
            <a:ext cx="4889500" cy="351194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dirty="0">
                <a:latin typeface="+mn-lt"/>
              </a:rPr>
              <a:t>If you select the </a:t>
            </a:r>
            <a:r>
              <a:rPr lang="en-US" sz="2400" b="1" dirty="0">
                <a:latin typeface="+mn-lt"/>
              </a:rPr>
              <a:t>Table of Contents</a:t>
            </a:r>
            <a:r>
              <a:rPr lang="en-US" sz="2400" dirty="0">
                <a:latin typeface="+mn-lt"/>
              </a:rPr>
              <a:t>, </a:t>
            </a:r>
            <a:br>
              <a:rPr lang="en-US" sz="2400" dirty="0">
                <a:latin typeface="+mn-lt"/>
              </a:rPr>
            </a:br>
            <a:br>
              <a:rPr lang="en-US" sz="2400" dirty="0">
                <a:latin typeface="+mn-lt"/>
              </a:rPr>
            </a:br>
            <a:r>
              <a:rPr lang="en-US" sz="2400" dirty="0">
                <a:latin typeface="+mn-lt"/>
              </a:rPr>
              <a:t>You can choose a chapter or</a:t>
            </a:r>
            <a:br>
              <a:rPr lang="en-US" sz="2400" dirty="0">
                <a:latin typeface="+mn-lt"/>
              </a:rPr>
            </a:br>
            <a:r>
              <a:rPr lang="en-US" sz="2400" dirty="0">
                <a:latin typeface="+mn-lt"/>
              </a:rPr>
              <a:t>section by clicking on the hyperlink. </a:t>
            </a:r>
            <a:br>
              <a:rPr lang="en-US" sz="2400" dirty="0">
                <a:latin typeface="+mn-lt"/>
              </a:rPr>
            </a:br>
            <a:endParaRPr lang="en-US" sz="2400" dirty="0">
              <a:latin typeface="+mn-lt"/>
            </a:endParaRPr>
          </a:p>
          <a:p>
            <a:pPr defTabSz="914400">
              <a:lnSpc>
                <a:spcPct val="90000"/>
              </a:lnSpc>
              <a:spcBef>
                <a:spcPct val="0"/>
              </a:spcBef>
              <a:spcAft>
                <a:spcPts val="600"/>
              </a:spcAft>
            </a:pPr>
            <a:r>
              <a:rPr lang="en-US" sz="2400" dirty="0">
                <a:latin typeface="+mn-lt"/>
              </a:rPr>
              <a:t>This will take you directly to that chapter or section.</a:t>
            </a:r>
            <a:endParaRPr lang="en-US" sz="2400" dirty="0">
              <a:latin typeface="+mj-lt"/>
              <a:ea typeface="+mj-ea"/>
              <a:cs typeface="+mj-cs"/>
            </a:endParaRPr>
          </a:p>
        </p:txBody>
      </p:sp>
      <p:pic>
        <p:nvPicPr>
          <p:cNvPr id="8" name="Picture 7">
            <a:extLst>
              <a:ext uri="{FF2B5EF4-FFF2-40B4-BE49-F238E27FC236}">
                <a16:creationId xmlns:a16="http://schemas.microsoft.com/office/drawing/2014/main" id="{C680706A-153C-98E4-DC18-7C92FA6FFFA0}"/>
              </a:ext>
            </a:extLst>
          </p:cNvPr>
          <p:cNvPicPr>
            <a:picLocks noChangeAspect="1"/>
          </p:cNvPicPr>
          <p:nvPr/>
        </p:nvPicPr>
        <p:blipFill>
          <a:blip r:embed="rId3"/>
          <a:stretch>
            <a:fillRect/>
          </a:stretch>
        </p:blipFill>
        <p:spPr>
          <a:xfrm>
            <a:off x="5634084" y="335094"/>
            <a:ext cx="6207294" cy="6164559"/>
          </a:xfrm>
          <a:prstGeom prst="rect">
            <a:avLst/>
          </a:prstGeom>
        </p:spPr>
      </p:pic>
      <p:sp>
        <p:nvSpPr>
          <p:cNvPr id="9" name="Oval 8">
            <a:extLst>
              <a:ext uri="{FF2B5EF4-FFF2-40B4-BE49-F238E27FC236}">
                <a16:creationId xmlns:a16="http://schemas.microsoft.com/office/drawing/2014/main" id="{787E57D6-080C-3E80-954E-55BD5D983A27}"/>
              </a:ext>
            </a:extLst>
          </p:cNvPr>
          <p:cNvSpPr/>
          <p:nvPr/>
        </p:nvSpPr>
        <p:spPr>
          <a:xfrm>
            <a:off x="6234326" y="2817341"/>
            <a:ext cx="1958203" cy="39479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3942EE58-8FD1-7072-D00D-CB22810E8BD6}"/>
              </a:ext>
            </a:extLst>
          </p:cNvPr>
          <p:cNvSpPr/>
          <p:nvPr/>
        </p:nvSpPr>
        <p:spPr>
          <a:xfrm>
            <a:off x="5334001" y="55605"/>
            <a:ext cx="45719" cy="6746789"/>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6F8046-4444-84C2-C6F3-176EEEC6E134}"/>
              </a:ext>
            </a:extLst>
          </p:cNvPr>
          <p:cNvSpPr/>
          <p:nvPr/>
        </p:nvSpPr>
        <p:spPr>
          <a:xfrm>
            <a:off x="5430292" y="429585"/>
            <a:ext cx="45719" cy="5998830"/>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35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C99F2C-C4B7-4499-6EB4-4065645DF2AE}"/>
              </a:ext>
            </a:extLst>
          </p:cNvPr>
          <p:cNvSpPr/>
          <p:nvPr/>
        </p:nvSpPr>
        <p:spPr>
          <a:xfrm>
            <a:off x="160638" y="0"/>
            <a:ext cx="531340" cy="6858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DE55BC8-20F2-47BD-6768-2DECACC3F9DC}"/>
              </a:ext>
            </a:extLst>
          </p:cNvPr>
          <p:cNvPicPr>
            <a:picLocks noChangeAspect="1"/>
          </p:cNvPicPr>
          <p:nvPr/>
        </p:nvPicPr>
        <p:blipFill>
          <a:blip r:embed="rId3"/>
          <a:stretch>
            <a:fillRect/>
          </a:stretch>
        </p:blipFill>
        <p:spPr>
          <a:xfrm>
            <a:off x="1064200" y="134414"/>
            <a:ext cx="10967162" cy="6589172"/>
          </a:xfrm>
          <a:prstGeom prst="rect">
            <a:avLst/>
          </a:prstGeom>
        </p:spPr>
      </p:pic>
    </p:spTree>
    <p:extLst>
      <p:ext uri="{BB962C8B-B14F-4D97-AF65-F5344CB8AC3E}">
        <p14:creationId xmlns:p14="http://schemas.microsoft.com/office/powerpoint/2010/main" val="123983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F410F1-0F18-DB3E-1B73-4EF17254217A}"/>
              </a:ext>
            </a:extLst>
          </p:cNvPr>
          <p:cNvSpPr txBox="1"/>
          <p:nvPr/>
        </p:nvSpPr>
        <p:spPr>
          <a:xfrm>
            <a:off x="6869005" y="259492"/>
            <a:ext cx="4952545" cy="797943"/>
          </a:xfrm>
          <a:prstGeom prst="rect">
            <a:avLst/>
          </a:prstGeom>
        </p:spPr>
        <p:txBody>
          <a:bodyPr vert="horz" lIns="91440" tIns="45720" rIns="91440" bIns="45720" rtlCol="0" anchor="ctr">
            <a:normAutofit/>
          </a:bodyPr>
          <a:lstStyle/>
          <a:p>
            <a:pPr defTabSz="914400">
              <a:lnSpc>
                <a:spcPct val="90000"/>
              </a:lnSpc>
            </a:pPr>
            <a:endParaRPr lang="en-US" sz="2200" dirty="0"/>
          </a:p>
        </p:txBody>
      </p:sp>
      <p:sp>
        <p:nvSpPr>
          <p:cNvPr id="8" name="Rectangle 7">
            <a:extLst>
              <a:ext uri="{FF2B5EF4-FFF2-40B4-BE49-F238E27FC236}">
                <a16:creationId xmlns:a16="http://schemas.microsoft.com/office/drawing/2014/main" id="{144A2277-1FB3-D525-966A-B99615B623BD}"/>
              </a:ext>
            </a:extLst>
          </p:cNvPr>
          <p:cNvSpPr/>
          <p:nvPr/>
        </p:nvSpPr>
        <p:spPr>
          <a:xfrm flipV="1">
            <a:off x="148281" y="259492"/>
            <a:ext cx="5947718" cy="45719"/>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3DFCE7-9BEA-D601-8D74-64092AB2B81F}"/>
              </a:ext>
            </a:extLst>
          </p:cNvPr>
          <p:cNvSpPr/>
          <p:nvPr/>
        </p:nvSpPr>
        <p:spPr>
          <a:xfrm>
            <a:off x="370448" y="6234290"/>
            <a:ext cx="11821551" cy="364218"/>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CE7F53-0909-4C31-D332-557ED21706C7}"/>
              </a:ext>
            </a:extLst>
          </p:cNvPr>
          <p:cNvSpPr/>
          <p:nvPr/>
        </p:nvSpPr>
        <p:spPr>
          <a:xfrm>
            <a:off x="0" y="6234290"/>
            <a:ext cx="148281" cy="364218"/>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8D15344-C82F-738B-1602-DA99D58ADDD0}"/>
              </a:ext>
            </a:extLst>
          </p:cNvPr>
          <p:cNvSpPr txBox="1"/>
          <p:nvPr/>
        </p:nvSpPr>
        <p:spPr>
          <a:xfrm>
            <a:off x="6779739" y="520837"/>
            <a:ext cx="5041811" cy="5886227"/>
          </a:xfrm>
          <a:prstGeom prst="rect">
            <a:avLst/>
          </a:prstGeom>
          <a:noFill/>
        </p:spPr>
        <p:txBody>
          <a:bodyPr wrap="square" rtlCol="0">
            <a:spAutoFit/>
          </a:bodyPr>
          <a:lstStyle/>
          <a:p>
            <a:pPr marL="0" lvl="1" indent="0" eaLnBrk="1" hangingPunct="1">
              <a:spcBef>
                <a:spcPct val="50000"/>
              </a:spcBef>
              <a:buFont typeface="Wingdings" panose="05000000000000000000" pitchFamily="2" charset="2"/>
              <a:buNone/>
            </a:pPr>
            <a:r>
              <a:rPr lang="en-US" altLang="en-US" sz="2100" dirty="0">
                <a:solidFill>
                  <a:schemeClr val="tx1"/>
                </a:solidFill>
              </a:rPr>
              <a:t>The </a:t>
            </a:r>
            <a:r>
              <a:rPr lang="en-US" altLang="en-US" sz="2100" b="1" dirty="0">
                <a:solidFill>
                  <a:schemeClr val="tx1"/>
                </a:solidFill>
              </a:rPr>
              <a:t>Publisher Permissions</a:t>
            </a:r>
            <a:r>
              <a:rPr lang="en-US" altLang="en-US" sz="2100" dirty="0">
                <a:solidFill>
                  <a:schemeClr val="tx1"/>
                </a:solidFill>
              </a:rPr>
              <a:t> indicator displays the number of pages that can be printed or saved, whether copy/paste functionality is allowed, and whether the eBook can be downloaded to read offline. When printing and saving is allowed, the number of available pages is updated as you print or save eBook pages to your computer.</a:t>
            </a:r>
            <a:endParaRPr lang="en-US" altLang="en-US" sz="1000" dirty="0">
              <a:solidFill>
                <a:schemeClr val="tx1"/>
              </a:solidFill>
            </a:endParaRPr>
          </a:p>
          <a:p>
            <a:pPr marL="0" lvl="1" indent="0" eaLnBrk="1" hangingPunct="1">
              <a:spcBef>
                <a:spcPct val="50000"/>
              </a:spcBef>
              <a:buFont typeface="Wingdings" panose="05000000000000000000" pitchFamily="2" charset="2"/>
              <a:buNone/>
            </a:pPr>
            <a:endParaRPr lang="en-US" altLang="en-US" sz="1000" dirty="0">
              <a:solidFill>
                <a:schemeClr val="tx1"/>
              </a:solidFill>
            </a:endParaRPr>
          </a:p>
          <a:p>
            <a:pPr marL="0" lvl="1">
              <a:spcBef>
                <a:spcPct val="50000"/>
              </a:spcBef>
            </a:pPr>
            <a:r>
              <a:rPr lang="en-US" altLang="en-US" sz="2100" dirty="0">
                <a:solidFill>
                  <a:schemeClr val="tx1"/>
                </a:solidFill>
              </a:rPr>
              <a:t>The </a:t>
            </a:r>
            <a:r>
              <a:rPr lang="en-US" altLang="en-US" sz="2100" b="1" dirty="0">
                <a:solidFill>
                  <a:schemeClr val="tx1"/>
                </a:solidFill>
              </a:rPr>
              <a:t>eBook Availability</a:t>
            </a:r>
            <a:r>
              <a:rPr lang="en-US" altLang="en-US" sz="2100" dirty="0">
                <a:solidFill>
                  <a:schemeClr val="tx1"/>
                </a:solidFill>
              </a:rPr>
              <a:t> indicator displays the number of copies currently available from your institution.</a:t>
            </a:r>
            <a:r>
              <a:rPr lang="en-US" altLang="en-US" sz="2100" dirty="0"/>
              <a:t> </a:t>
            </a:r>
            <a:endParaRPr lang="en-US" altLang="en-US" sz="1000" dirty="0"/>
          </a:p>
          <a:p>
            <a:pPr marL="0" lvl="1">
              <a:spcBef>
                <a:spcPct val="50000"/>
              </a:spcBef>
            </a:pPr>
            <a:endParaRPr lang="en-US" altLang="en-US" sz="1000" dirty="0"/>
          </a:p>
          <a:p>
            <a:pPr marL="0" lvl="1">
              <a:spcBef>
                <a:spcPct val="50000"/>
              </a:spcBef>
            </a:pPr>
            <a:r>
              <a:rPr lang="en-US" altLang="en-US" sz="2100" dirty="0"/>
              <a:t>Click the </a:t>
            </a:r>
            <a:r>
              <a:rPr lang="en-US" altLang="en-US" sz="2100" b="1" dirty="0"/>
              <a:t>Download icon </a:t>
            </a:r>
            <a:r>
              <a:rPr lang="en-US" altLang="en-US" sz="2100" dirty="0"/>
              <a:t>to download a chapter of the eBook title you are viewing</a:t>
            </a:r>
          </a:p>
          <a:p>
            <a:pPr marL="0" lvl="1">
              <a:spcBef>
                <a:spcPct val="50000"/>
              </a:spcBef>
            </a:pPr>
            <a:endParaRPr lang="en-US" sz="2100" dirty="0"/>
          </a:p>
        </p:txBody>
      </p:sp>
      <p:pic>
        <p:nvPicPr>
          <p:cNvPr id="22" name="Picture 21">
            <a:extLst>
              <a:ext uri="{FF2B5EF4-FFF2-40B4-BE49-F238E27FC236}">
                <a16:creationId xmlns:a16="http://schemas.microsoft.com/office/drawing/2014/main" id="{BD6A7C98-CDE4-670A-4D68-4411C7BDA5F6}"/>
              </a:ext>
            </a:extLst>
          </p:cNvPr>
          <p:cNvPicPr>
            <a:picLocks noChangeAspect="1"/>
          </p:cNvPicPr>
          <p:nvPr/>
        </p:nvPicPr>
        <p:blipFill>
          <a:blip r:embed="rId3"/>
          <a:stretch>
            <a:fillRect/>
          </a:stretch>
        </p:blipFill>
        <p:spPr>
          <a:xfrm>
            <a:off x="308664" y="520837"/>
            <a:ext cx="3841727" cy="6182605"/>
          </a:xfrm>
          <a:prstGeom prst="rect">
            <a:avLst/>
          </a:prstGeom>
        </p:spPr>
      </p:pic>
      <p:cxnSp>
        <p:nvCxnSpPr>
          <p:cNvPr id="24" name="Straight Arrow Connector 23">
            <a:extLst>
              <a:ext uri="{FF2B5EF4-FFF2-40B4-BE49-F238E27FC236}">
                <a16:creationId xmlns:a16="http://schemas.microsoft.com/office/drawing/2014/main" id="{DDA1A272-603E-F54F-F945-EDFF1B77155F}"/>
              </a:ext>
            </a:extLst>
          </p:cNvPr>
          <p:cNvCxnSpPr>
            <a:cxnSpLocks/>
          </p:cNvCxnSpPr>
          <p:nvPr/>
        </p:nvCxnSpPr>
        <p:spPr>
          <a:xfrm flipH="1">
            <a:off x="2982191" y="872836"/>
            <a:ext cx="3794750" cy="184958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71C17189-93F7-7B94-F38E-929E6B2FF8BB}"/>
              </a:ext>
            </a:extLst>
          </p:cNvPr>
          <p:cNvCxnSpPr>
            <a:cxnSpLocks/>
          </p:cNvCxnSpPr>
          <p:nvPr/>
        </p:nvCxnSpPr>
        <p:spPr>
          <a:xfrm flipH="1" flipV="1">
            <a:off x="2752176" y="3451056"/>
            <a:ext cx="4024765" cy="60710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C1400B1D-2741-3347-1EAB-5FA70015B620}"/>
              </a:ext>
            </a:extLst>
          </p:cNvPr>
          <p:cNvCxnSpPr>
            <a:cxnSpLocks/>
          </p:cNvCxnSpPr>
          <p:nvPr/>
        </p:nvCxnSpPr>
        <p:spPr>
          <a:xfrm flipH="1">
            <a:off x="3948545" y="5517573"/>
            <a:ext cx="2828396" cy="997527"/>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24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8" name="Picture 4">
            <a:extLst>
              <a:ext uri="{FF2B5EF4-FFF2-40B4-BE49-F238E27FC236}">
                <a16:creationId xmlns:a16="http://schemas.microsoft.com/office/drawing/2014/main" id="{BB2D3E7A-6336-C2D7-EDF1-A73BF0A895F4}"/>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5994685" y="1267396"/>
            <a:ext cx="4323207" cy="4323207"/>
          </a:xfrm>
          <a:prstGeom prst="rect">
            <a:avLst/>
          </a:prstGeom>
          <a:solidFill>
            <a:srgbClr val="FF0000"/>
          </a:solidFill>
        </p:spPr>
      </p:pic>
      <p:sp>
        <p:nvSpPr>
          <p:cNvPr id="3" name="Flowchart: Off-page Connector 2">
            <a:extLst>
              <a:ext uri="{FF2B5EF4-FFF2-40B4-BE49-F238E27FC236}">
                <a16:creationId xmlns:a16="http://schemas.microsoft.com/office/drawing/2014/main" id="{788C34AB-ADA5-2259-A996-68CAA012074B}"/>
              </a:ext>
            </a:extLst>
          </p:cNvPr>
          <p:cNvSpPr/>
          <p:nvPr/>
        </p:nvSpPr>
        <p:spPr>
          <a:xfrm rot="16200000">
            <a:off x="2850447" y="2038865"/>
            <a:ext cx="2540262" cy="2780269"/>
          </a:xfrm>
          <a:prstGeom prst="flowChartOffpageConnec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832CB6AF-96B6-76F2-D719-45534B4545A7}"/>
              </a:ext>
            </a:extLst>
          </p:cNvPr>
          <p:cNvSpPr txBox="1"/>
          <p:nvPr/>
        </p:nvSpPr>
        <p:spPr>
          <a:xfrm>
            <a:off x="3119680" y="2782669"/>
            <a:ext cx="2001793" cy="1292662"/>
          </a:xfrm>
          <a:prstGeom prst="rect">
            <a:avLst/>
          </a:prstGeom>
          <a:noFill/>
        </p:spPr>
        <p:txBody>
          <a:bodyPr wrap="square" rtlCol="0">
            <a:spAutoFit/>
          </a:bodyPr>
          <a:lstStyle/>
          <a:p>
            <a:pPr defTabSz="585216">
              <a:spcAft>
                <a:spcPts val="600"/>
              </a:spcAft>
            </a:pPr>
            <a:r>
              <a:rPr lang="en-US" sz="2600" kern="1200" dirty="0">
                <a:solidFill>
                  <a:schemeClr val="tx1"/>
                </a:solidFill>
                <a:latin typeface="+mj-lt"/>
                <a:ea typeface="+mj-ea"/>
                <a:cs typeface="+mj-cs"/>
              </a:rPr>
              <a:t>Would you like more Help?</a:t>
            </a:r>
            <a:endParaRPr lang="en-US" sz="2600" kern="1200" dirty="0">
              <a:latin typeface="+mj-lt"/>
              <a:ea typeface="+mj-ea"/>
              <a:cs typeface="+mj-cs"/>
            </a:endParaRPr>
          </a:p>
        </p:txBody>
      </p:sp>
    </p:spTree>
    <p:extLst>
      <p:ext uri="{BB962C8B-B14F-4D97-AF65-F5344CB8AC3E}">
        <p14:creationId xmlns:p14="http://schemas.microsoft.com/office/powerpoint/2010/main" val="255833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E0766431-78A1-0159-FC45-49F8D416E646}"/>
              </a:ext>
            </a:extLst>
          </p:cNvPr>
          <p:cNvPicPr>
            <a:picLocks noChangeAspect="1"/>
          </p:cNvPicPr>
          <p:nvPr/>
        </p:nvPicPr>
        <p:blipFill>
          <a:blip r:embed="rId3"/>
          <a:stretch>
            <a:fillRect/>
          </a:stretch>
        </p:blipFill>
        <p:spPr>
          <a:xfrm>
            <a:off x="643466" y="755452"/>
            <a:ext cx="9565029" cy="2167399"/>
          </a:xfrm>
          <a:prstGeom prst="rect">
            <a:avLst/>
          </a:prstGeom>
        </p:spPr>
      </p:pic>
      <p:sp>
        <p:nvSpPr>
          <p:cNvPr id="3" name="TextBox 2">
            <a:extLst>
              <a:ext uri="{FF2B5EF4-FFF2-40B4-BE49-F238E27FC236}">
                <a16:creationId xmlns:a16="http://schemas.microsoft.com/office/drawing/2014/main" id="{BC81E229-C50A-7F91-07CD-2DED0CBDECEC}"/>
              </a:ext>
            </a:extLst>
          </p:cNvPr>
          <p:cNvSpPr txBox="1"/>
          <p:nvPr/>
        </p:nvSpPr>
        <p:spPr>
          <a:xfrm>
            <a:off x="1044280" y="3695392"/>
            <a:ext cx="9293520" cy="2407157"/>
          </a:xfrm>
          <a:prstGeom prst="rect">
            <a:avLst/>
          </a:prstGeom>
        </p:spPr>
        <p:txBody>
          <a:bodyPr vert="horz" lIns="91440" tIns="45720" rIns="91440" bIns="45720" rtlCol="0" anchor="ctr">
            <a:normAutofit/>
          </a:bodyPr>
          <a:lstStyle/>
          <a:p>
            <a:pPr defTabSz="813816">
              <a:lnSpc>
                <a:spcPct val="90000"/>
              </a:lnSpc>
              <a:spcAft>
                <a:spcPts val="712"/>
              </a:spcAft>
            </a:pPr>
            <a:r>
              <a:rPr lang="en-US" sz="2000" kern="1200" dirty="0">
                <a:solidFill>
                  <a:schemeClr val="tx1"/>
                </a:solidFill>
                <a:latin typeface="+mn-lt"/>
                <a:ea typeface="+mn-ea"/>
                <a:cs typeface="+mn-cs"/>
              </a:rPr>
              <a:t>We hope this </a:t>
            </a:r>
            <a:r>
              <a:rPr lang="en-US" sz="2000" dirty="0"/>
              <a:t>provided you with an overview of how to search for some eBooks in ‘Revelation’.  Please contact the Library </a:t>
            </a:r>
            <a:r>
              <a:rPr lang="en-US" sz="2000" kern="1200" dirty="0">
                <a:solidFill>
                  <a:schemeClr val="tx1"/>
                </a:solidFill>
                <a:latin typeface="+mn-lt"/>
                <a:ea typeface="+mn-ea"/>
                <a:cs typeface="+mn-cs"/>
              </a:rPr>
              <a:t> has if your need some additional assistance.</a:t>
            </a:r>
          </a:p>
          <a:p>
            <a:pPr defTabSz="813816">
              <a:lnSpc>
                <a:spcPct val="90000"/>
              </a:lnSpc>
              <a:spcAft>
                <a:spcPts val="712"/>
              </a:spcAft>
            </a:pPr>
            <a:endParaRPr lang="en-US" sz="2000" kern="1200" dirty="0">
              <a:solidFill>
                <a:schemeClr val="tx1"/>
              </a:solidFill>
              <a:latin typeface="+mn-lt"/>
              <a:ea typeface="+mn-ea"/>
              <a:cs typeface="+mn-cs"/>
            </a:endParaRPr>
          </a:p>
          <a:p>
            <a:pPr defTabSz="813816">
              <a:lnSpc>
                <a:spcPct val="90000"/>
              </a:lnSpc>
              <a:spcAft>
                <a:spcPts val="712"/>
              </a:spcAft>
            </a:pPr>
            <a:r>
              <a:rPr lang="en-US" sz="2000" kern="1200" dirty="0">
                <a:solidFill>
                  <a:schemeClr val="tx1"/>
                </a:solidFill>
                <a:latin typeface="+mn-lt"/>
                <a:ea typeface="+mn-ea"/>
                <a:cs typeface="+mn-cs"/>
              </a:rPr>
              <a:t>Email   </a:t>
            </a:r>
            <a:r>
              <a:rPr lang="en-US" sz="2000" u="sng" kern="1200" dirty="0">
                <a:solidFill>
                  <a:schemeClr val="tx1"/>
                </a:solidFill>
                <a:latin typeface="+mn-lt"/>
                <a:ea typeface="+mn-ea"/>
                <a:cs typeface="+mn-cs"/>
                <a:hlinkClick r:id="rId4"/>
              </a:rPr>
              <a:t>library@nswact.uca.org.au</a:t>
            </a:r>
            <a:endParaRPr lang="en-US" sz="2000" u="sng" kern="1200" dirty="0">
              <a:solidFill>
                <a:schemeClr val="tx1"/>
              </a:solidFill>
              <a:latin typeface="+mn-lt"/>
              <a:ea typeface="+mn-ea"/>
              <a:cs typeface="+mn-cs"/>
            </a:endParaRPr>
          </a:p>
          <a:p>
            <a:pPr defTabSz="813816">
              <a:lnSpc>
                <a:spcPct val="90000"/>
              </a:lnSpc>
              <a:spcAft>
                <a:spcPts val="712"/>
              </a:spcAft>
            </a:pPr>
            <a:endParaRPr lang="en-US" sz="2000" kern="1200" dirty="0">
              <a:solidFill>
                <a:schemeClr val="tx1"/>
              </a:solidFill>
              <a:latin typeface="+mn-lt"/>
              <a:ea typeface="+mn-ea"/>
              <a:cs typeface="+mn-cs"/>
            </a:endParaRPr>
          </a:p>
          <a:p>
            <a:pPr defTabSz="813816">
              <a:lnSpc>
                <a:spcPct val="90000"/>
              </a:lnSpc>
              <a:spcAft>
                <a:spcPts val="712"/>
              </a:spcAft>
            </a:pPr>
            <a:r>
              <a:rPr lang="en-US" sz="2000" kern="1200" dirty="0">
                <a:solidFill>
                  <a:schemeClr val="tx1"/>
                </a:solidFill>
                <a:latin typeface="+mn-lt"/>
                <a:ea typeface="+mn-ea"/>
                <a:cs typeface="+mn-cs"/>
              </a:rPr>
              <a:t>Phone   02 8838 8940</a:t>
            </a:r>
            <a:endParaRPr lang="en-US" sz="2000" dirty="0">
              <a:effectLst/>
            </a:endParaRPr>
          </a:p>
        </p:txBody>
      </p:sp>
      <p:sp>
        <p:nvSpPr>
          <p:cNvPr id="7" name="TextBox 6">
            <a:extLst>
              <a:ext uri="{FF2B5EF4-FFF2-40B4-BE49-F238E27FC236}">
                <a16:creationId xmlns:a16="http://schemas.microsoft.com/office/drawing/2014/main" id="{380E4B89-2430-E67A-979D-82331D072E7A}"/>
              </a:ext>
            </a:extLst>
          </p:cNvPr>
          <p:cNvSpPr txBox="1"/>
          <p:nvPr/>
        </p:nvSpPr>
        <p:spPr>
          <a:xfrm>
            <a:off x="5870616" y="5175210"/>
            <a:ext cx="4708484" cy="585417"/>
          </a:xfrm>
          <a:prstGeom prst="rect">
            <a:avLst/>
          </a:prstGeom>
          <a:noFill/>
        </p:spPr>
        <p:txBody>
          <a:bodyPr wrap="square" rtlCol="0">
            <a:spAutoFit/>
          </a:bodyPr>
          <a:lstStyle/>
          <a:p>
            <a:pPr defTabSz="813816">
              <a:spcAft>
                <a:spcPts val="600"/>
              </a:spcAft>
            </a:pPr>
            <a:r>
              <a:rPr lang="en-US" sz="1602" kern="1200">
                <a:solidFill>
                  <a:schemeClr val="tx1"/>
                </a:solidFill>
                <a:latin typeface="+mn-lt"/>
                <a:ea typeface="+mn-ea"/>
                <a:cs typeface="+mn-cs"/>
              </a:rPr>
              <a:t>You can contact the Library team by email or phone, and we will be happy to assist you</a:t>
            </a:r>
            <a:endParaRPr lang="en-US"/>
          </a:p>
        </p:txBody>
      </p:sp>
      <p:sp>
        <p:nvSpPr>
          <p:cNvPr id="2" name="Double Wave 1">
            <a:extLst>
              <a:ext uri="{FF2B5EF4-FFF2-40B4-BE49-F238E27FC236}">
                <a16:creationId xmlns:a16="http://schemas.microsoft.com/office/drawing/2014/main" id="{CA8DD4DB-B607-587E-4AD5-1B4222AD74A7}"/>
              </a:ext>
            </a:extLst>
          </p:cNvPr>
          <p:cNvSpPr/>
          <p:nvPr/>
        </p:nvSpPr>
        <p:spPr>
          <a:xfrm>
            <a:off x="5792916" y="5028132"/>
            <a:ext cx="4708483" cy="876398"/>
          </a:xfrm>
          <a:prstGeom prst="doubleWave">
            <a:avLst/>
          </a:prstGeom>
          <a:no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49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7" name="Freeform: Shape 26">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3" name="Freeform: Shape 42">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E171320-497B-7CC9-245C-95A32B5D78D3}"/>
              </a:ext>
            </a:extLst>
          </p:cNvPr>
          <p:cNvSpPr>
            <a:spLocks noGrp="1"/>
          </p:cNvSpPr>
          <p:nvPr>
            <p:ph type="title"/>
          </p:nvPr>
        </p:nvSpPr>
        <p:spPr>
          <a:xfrm>
            <a:off x="3060740" y="980628"/>
            <a:ext cx="5754696" cy="1837349"/>
          </a:xfrm>
        </p:spPr>
        <p:txBody>
          <a:bodyPr anchor="ctr">
            <a:normAutofit/>
          </a:bodyPr>
          <a:lstStyle/>
          <a:p>
            <a:pPr algn="ctr"/>
            <a:r>
              <a:rPr lang="en-AU" sz="5400" dirty="0">
                <a:solidFill>
                  <a:schemeClr val="accent1">
                    <a:lumMod val="50000"/>
                  </a:schemeClr>
                </a:solidFill>
                <a:latin typeface="Aptos" panose="020B0004020202020204" pitchFamily="34" charset="0"/>
              </a:rPr>
              <a:t>Before you begin…</a:t>
            </a:r>
          </a:p>
        </p:txBody>
      </p:sp>
      <p:sp>
        <p:nvSpPr>
          <p:cNvPr id="3" name="Content Placeholder 2">
            <a:extLst>
              <a:ext uri="{FF2B5EF4-FFF2-40B4-BE49-F238E27FC236}">
                <a16:creationId xmlns:a16="http://schemas.microsoft.com/office/drawing/2014/main" id="{191E2179-47A3-771D-7898-6AD995867860}"/>
              </a:ext>
            </a:extLst>
          </p:cNvPr>
          <p:cNvSpPr>
            <a:spLocks noGrp="1"/>
          </p:cNvSpPr>
          <p:nvPr>
            <p:ph idx="1"/>
          </p:nvPr>
        </p:nvSpPr>
        <p:spPr>
          <a:xfrm>
            <a:off x="2881228" y="3040563"/>
            <a:ext cx="6113720" cy="1977656"/>
          </a:xfrm>
        </p:spPr>
        <p:txBody>
          <a:bodyPr anchor="t">
            <a:normAutofit/>
          </a:bodyPr>
          <a:lstStyle/>
          <a:p>
            <a:pPr marL="0" indent="0" algn="ctr">
              <a:buNone/>
            </a:pPr>
            <a:r>
              <a:rPr lang="en-US" sz="2400" dirty="0">
                <a:solidFill>
                  <a:schemeClr val="accent1">
                    <a:lumMod val="50000"/>
                  </a:schemeClr>
                </a:solidFill>
                <a:latin typeface="Aptos" panose="020B0004020202020204" pitchFamily="34" charset="0"/>
              </a:rPr>
              <a:t>Please follow the series of slides about</a:t>
            </a:r>
          </a:p>
          <a:p>
            <a:pPr marL="0" indent="0" algn="ctr">
              <a:buNone/>
            </a:pPr>
            <a:r>
              <a:rPr lang="en-US" sz="2400" dirty="0">
                <a:solidFill>
                  <a:schemeClr val="accent1">
                    <a:lumMod val="50000"/>
                  </a:schemeClr>
                </a:solidFill>
                <a:latin typeface="Aptos" panose="020B0004020202020204" pitchFamily="34" charset="0"/>
              </a:rPr>
              <a:t> </a:t>
            </a:r>
            <a:r>
              <a:rPr lang="en-US" sz="2400" b="1" dirty="0">
                <a:solidFill>
                  <a:srgbClr val="FF0000"/>
                </a:solidFill>
                <a:latin typeface="Aptos" panose="020B0004020202020204" pitchFamily="34" charset="0"/>
              </a:rPr>
              <a:t>Searching Revelation </a:t>
            </a:r>
          </a:p>
          <a:p>
            <a:pPr marL="0" indent="0" algn="ctr">
              <a:buNone/>
            </a:pPr>
            <a:r>
              <a:rPr lang="en-US" sz="2400" dirty="0">
                <a:solidFill>
                  <a:schemeClr val="accent1">
                    <a:lumMod val="50000"/>
                  </a:schemeClr>
                </a:solidFill>
                <a:latin typeface="Aptos" panose="020B0004020202020204" pitchFamily="34" charset="0"/>
              </a:rPr>
              <a:t>to understand the basic knowledge </a:t>
            </a:r>
          </a:p>
          <a:p>
            <a:pPr marL="0" indent="0" algn="ctr">
              <a:buNone/>
            </a:pPr>
            <a:r>
              <a:rPr lang="en-US" sz="2400" dirty="0">
                <a:solidFill>
                  <a:schemeClr val="accent1">
                    <a:lumMod val="50000"/>
                  </a:schemeClr>
                </a:solidFill>
                <a:latin typeface="Aptos" panose="020B0004020202020204" pitchFamily="34" charset="0"/>
              </a:rPr>
              <a:t>you need to search Revelation</a:t>
            </a:r>
            <a:endParaRPr lang="en-AU" sz="2400" dirty="0">
              <a:solidFill>
                <a:schemeClr val="accent1">
                  <a:lumMod val="50000"/>
                </a:schemeClr>
              </a:solidFill>
            </a:endParaRPr>
          </a:p>
        </p:txBody>
      </p:sp>
    </p:spTree>
    <p:extLst>
      <p:ext uri="{BB962C8B-B14F-4D97-AF65-F5344CB8AC3E}">
        <p14:creationId xmlns:p14="http://schemas.microsoft.com/office/powerpoint/2010/main" val="290013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71320-497B-7CC9-245C-95A32B5D78D3}"/>
              </a:ext>
            </a:extLst>
          </p:cNvPr>
          <p:cNvSpPr>
            <a:spLocks noGrp="1"/>
          </p:cNvSpPr>
          <p:nvPr>
            <p:ph type="title"/>
          </p:nvPr>
        </p:nvSpPr>
        <p:spPr>
          <a:xfrm>
            <a:off x="341376" y="903767"/>
            <a:ext cx="6321678" cy="1807534"/>
          </a:xfrm>
        </p:spPr>
        <p:txBody>
          <a:bodyPr>
            <a:noAutofit/>
          </a:bodyPr>
          <a:lstStyle/>
          <a:p>
            <a:r>
              <a:rPr lang="en-US" sz="4000" b="1" dirty="0">
                <a:solidFill>
                  <a:schemeClr val="accent1">
                    <a:lumMod val="50000"/>
                  </a:schemeClr>
                </a:solidFill>
              </a:rPr>
              <a:t>R</a:t>
            </a:r>
            <a:r>
              <a:rPr lang="en-AU" sz="4000" b="1" dirty="0" err="1">
                <a:solidFill>
                  <a:schemeClr val="accent1">
                    <a:lumMod val="50000"/>
                  </a:schemeClr>
                </a:solidFill>
              </a:rPr>
              <a:t>evelation</a:t>
            </a:r>
            <a:r>
              <a:rPr lang="en-AU" sz="4000" b="1" dirty="0">
                <a:solidFill>
                  <a:schemeClr val="accent1">
                    <a:lumMod val="50000"/>
                  </a:schemeClr>
                </a:solidFill>
              </a:rPr>
              <a:t> provides access to a range of resources.</a:t>
            </a:r>
          </a:p>
        </p:txBody>
      </p:sp>
      <p:sp>
        <p:nvSpPr>
          <p:cNvPr id="3" name="Content Placeholder 2">
            <a:extLst>
              <a:ext uri="{FF2B5EF4-FFF2-40B4-BE49-F238E27FC236}">
                <a16:creationId xmlns:a16="http://schemas.microsoft.com/office/drawing/2014/main" id="{191E2179-47A3-771D-7898-6AD995867860}"/>
              </a:ext>
            </a:extLst>
          </p:cNvPr>
          <p:cNvSpPr>
            <a:spLocks noGrp="1"/>
          </p:cNvSpPr>
          <p:nvPr>
            <p:ph idx="1"/>
          </p:nvPr>
        </p:nvSpPr>
        <p:spPr>
          <a:xfrm>
            <a:off x="341377" y="3242930"/>
            <a:ext cx="5182524" cy="3083441"/>
          </a:xfrm>
        </p:spPr>
        <p:txBody>
          <a:bodyPr anchor="t">
            <a:normAutofit/>
          </a:bodyPr>
          <a:lstStyle/>
          <a:p>
            <a:pPr marL="0" indent="0">
              <a:buNone/>
            </a:pPr>
            <a:r>
              <a:rPr lang="en-AU"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When you search for eBooks in ‘Revelation’, the results will be taken from  several Collections which have been made available (integrated) in ‘Revelation’. </a:t>
            </a:r>
          </a:p>
          <a:p>
            <a:pPr marL="0" indent="0">
              <a:buNone/>
            </a:pPr>
            <a:r>
              <a:rPr lang="en-AU"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This gives you  a ‘one stop’ search experience.</a:t>
            </a:r>
          </a:p>
          <a:p>
            <a:endParaRPr lang="en-AU"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sz="1800" dirty="0">
              <a:solidFill>
                <a:schemeClr val="tx2"/>
              </a:solidFill>
            </a:endParaRPr>
          </a:p>
        </p:txBody>
      </p:sp>
      <p:grpSp>
        <p:nvGrpSpPr>
          <p:cNvPr id="33" name="Group 3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4" name="Freeform: Shape 3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descr="Document Search">
            <a:extLst>
              <a:ext uri="{FF2B5EF4-FFF2-40B4-BE49-F238E27FC236}">
                <a16:creationId xmlns:a16="http://schemas.microsoft.com/office/drawing/2014/main" id="{D6A27377-E994-B96D-DA1E-9187C3001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158485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09020-35C7-8D81-EDEB-319BFC144AD5}"/>
              </a:ext>
            </a:extLst>
          </p:cNvPr>
          <p:cNvSpPr>
            <a:spLocks noGrp="1"/>
          </p:cNvSpPr>
          <p:nvPr>
            <p:ph type="title"/>
          </p:nvPr>
        </p:nvSpPr>
        <p:spPr>
          <a:xfrm>
            <a:off x="595423" y="802955"/>
            <a:ext cx="5419201" cy="1454051"/>
          </a:xfrm>
        </p:spPr>
        <p:txBody>
          <a:bodyPr>
            <a:normAutofit/>
          </a:bodyPr>
          <a:lstStyle/>
          <a:p>
            <a:r>
              <a:rPr lang="en-AU" sz="3600" b="1" dirty="0">
                <a:solidFill>
                  <a:schemeClr val="accent1">
                    <a:lumMod val="50000"/>
                  </a:schemeClr>
                </a:solidFill>
                <a:effectLst/>
                <a:latin typeface="Aptos" panose="020B0004020202020204" pitchFamily="34" charset="0"/>
                <a:ea typeface="Calibri" panose="020F0502020204030204" pitchFamily="34" charset="0"/>
                <a:cs typeface="Times New Roman" panose="02020603050405020304" pitchFamily="18" charset="0"/>
              </a:rPr>
              <a:t>The main integrated Collections are…</a:t>
            </a:r>
            <a:endParaRPr lang="en-AU" sz="3600" b="1" dirty="0">
              <a:solidFill>
                <a:schemeClr val="accent1">
                  <a:lumMod val="50000"/>
                </a:schemeClr>
              </a:solidFill>
              <a:latin typeface="Aptos" panose="020B0004020202020204" pitchFamily="34" charset="0"/>
            </a:endParaRPr>
          </a:p>
        </p:txBody>
      </p:sp>
      <p:sp>
        <p:nvSpPr>
          <p:cNvPr id="3" name="Content Placeholder 2">
            <a:extLst>
              <a:ext uri="{FF2B5EF4-FFF2-40B4-BE49-F238E27FC236}">
                <a16:creationId xmlns:a16="http://schemas.microsoft.com/office/drawing/2014/main" id="{E2ADB65B-2469-F009-721C-719DCD7FCFAC}"/>
              </a:ext>
            </a:extLst>
          </p:cNvPr>
          <p:cNvSpPr>
            <a:spLocks noGrp="1"/>
          </p:cNvSpPr>
          <p:nvPr>
            <p:ph idx="1"/>
          </p:nvPr>
        </p:nvSpPr>
        <p:spPr>
          <a:xfrm>
            <a:off x="520995" y="2902688"/>
            <a:ext cx="5209953" cy="3413051"/>
          </a:xfrm>
        </p:spPr>
        <p:txBody>
          <a:bodyPr anchor="t">
            <a:normAutofit/>
          </a:bodyPr>
          <a:lstStyle/>
          <a:p>
            <a:pPr marL="342900" lvl="0" indent="-342900">
              <a:buFont typeface="Symbol" panose="05050102010706020507" pitchFamily="18" charset="2"/>
              <a:buChar char=""/>
            </a:pPr>
            <a:r>
              <a:rPr lang="en-AU" sz="2400" dirty="0">
                <a:solidFill>
                  <a:schemeClr val="accent1">
                    <a:lumMod val="50000"/>
                  </a:schemeClr>
                </a:solidFill>
                <a:effectLst/>
                <a:latin typeface="Aptos" panose="020B0004020202020204" pitchFamily="34" charset="0"/>
                <a:ea typeface="Calibri" panose="020F0502020204030204" pitchFamily="34" charset="0"/>
                <a:cs typeface="Times New Roman" panose="02020603050405020304" pitchFamily="18" charset="0"/>
              </a:rPr>
              <a:t>eBooks for which the Library has purchased </a:t>
            </a:r>
            <a:r>
              <a:rPr lang="en-AU" sz="2400" b="1"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rPr>
              <a:t>from EBSCO</a:t>
            </a:r>
            <a:endParaRPr lang="en-AU" sz="2400"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AU" sz="2400" dirty="0">
                <a:solidFill>
                  <a:schemeClr val="accent1">
                    <a:lumMod val="50000"/>
                  </a:schemeClr>
                </a:solidFill>
                <a:effectLst/>
                <a:latin typeface="Aptos" panose="020B0004020202020204" pitchFamily="34" charset="0"/>
                <a:ea typeface="Calibri" panose="020F0502020204030204" pitchFamily="34" charset="0"/>
                <a:cs typeface="Times New Roman" panose="02020603050405020304" pitchFamily="18" charset="0"/>
              </a:rPr>
              <a:t>eBooks which are retrieved from a large collection called </a:t>
            </a:r>
            <a:r>
              <a:rPr lang="en-AU" sz="2400" b="1" dirty="0">
                <a:solidFill>
                  <a:schemeClr val="accent1">
                    <a:lumMod val="50000"/>
                  </a:schemeClr>
                </a:solidFill>
                <a:effectLst/>
                <a:latin typeface="Aptos" panose="020B0004020202020204" pitchFamily="34" charset="0"/>
                <a:ea typeface="Calibri" panose="020F0502020204030204" pitchFamily="34" charset="0"/>
                <a:cs typeface="Times New Roman" panose="02020603050405020304" pitchFamily="18" charset="0"/>
              </a:rPr>
              <a:t>‘</a:t>
            </a:r>
            <a:r>
              <a:rPr lang="en-AU" sz="2400" b="1" dirty="0" err="1">
                <a:solidFill>
                  <a:srgbClr val="FF0000"/>
                </a:solidFill>
                <a:effectLst/>
                <a:latin typeface="Aptos" panose="020B0004020202020204" pitchFamily="34" charset="0"/>
                <a:ea typeface="Calibri" panose="020F0502020204030204" pitchFamily="34" charset="0"/>
                <a:cs typeface="Times New Roman" panose="02020603050405020304" pitchFamily="18" charset="0"/>
              </a:rPr>
              <a:t>Perlego</a:t>
            </a:r>
            <a:r>
              <a:rPr lang="en-AU" sz="2400" b="1" dirty="0">
                <a:solidFill>
                  <a:schemeClr val="accent1">
                    <a:lumMod val="50000"/>
                  </a:schemeClr>
                </a:solidFill>
                <a:latin typeface="Aptos" panose="020B0004020202020204" pitchFamily="34" charset="0"/>
                <a:ea typeface="Calibri" panose="020F0502020204030204" pitchFamily="34" charset="0"/>
                <a:cs typeface="Times New Roman" panose="02020603050405020304" pitchFamily="18" charset="0"/>
              </a:rPr>
              <a:t>’</a:t>
            </a:r>
            <a:r>
              <a:rPr lang="en-AU" sz="2400" b="1" dirty="0">
                <a:solidFill>
                  <a:schemeClr val="accent1">
                    <a:lumMod val="50000"/>
                  </a:schemeClr>
                </a:solidFill>
                <a:effectLst/>
                <a:latin typeface="Aptos" panose="020B0004020202020204" pitchFamily="34" charset="0"/>
                <a:ea typeface="Calibri" panose="020F0502020204030204" pitchFamily="34" charset="0"/>
                <a:cs typeface="Times New Roman" panose="02020603050405020304" pitchFamily="18" charset="0"/>
              </a:rPr>
              <a:t>.</a:t>
            </a:r>
            <a:br>
              <a:rPr lang="en-AU" sz="2400" b="1"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endParaRPr lang="en-AU" sz="2400" b="1" dirty="0">
              <a:solidFill>
                <a:schemeClr val="tx2"/>
              </a:solidFill>
              <a:effectLst/>
              <a:latin typeface="Aptos" panose="020B0004020202020204" pitchFamily="34" charset="0"/>
              <a:ea typeface="Calibri" panose="020F0502020204030204" pitchFamily="34" charset="0"/>
              <a:cs typeface="Times New Roman" panose="02020603050405020304" pitchFamily="18" charset="0"/>
            </a:endParaRPr>
          </a:p>
          <a:p>
            <a:pPr marL="0" indent="0" algn="ctr">
              <a:spcBef>
                <a:spcPts val="600"/>
              </a:spcBef>
              <a:spcAft>
                <a:spcPts val="600"/>
              </a:spcAft>
              <a:buNone/>
            </a:pPr>
            <a:r>
              <a:rPr lang="en-AU" sz="2400" i="1"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rPr>
              <a:t>There is a separate set of slides  explaining how to access             eBooks from </a:t>
            </a:r>
            <a:r>
              <a:rPr lang="en-AU" sz="2400" i="1" dirty="0" err="1">
                <a:solidFill>
                  <a:srgbClr val="FF0000"/>
                </a:solidFill>
                <a:effectLst/>
                <a:latin typeface="Aptos" panose="020B0004020202020204" pitchFamily="34" charset="0"/>
                <a:ea typeface="Calibri" panose="020F0502020204030204" pitchFamily="34" charset="0"/>
                <a:cs typeface="Times New Roman" panose="02020603050405020304" pitchFamily="18" charset="0"/>
              </a:rPr>
              <a:t>Perlego</a:t>
            </a:r>
            <a:endParaRPr lang="en-AU" sz="2400" dirty="0">
              <a:solidFill>
                <a:srgbClr val="FF0000"/>
              </a:solidFill>
              <a:latin typeface="Aptos" panose="020B0004020202020204" pitchFamily="34" charset="0"/>
            </a:endParaRPr>
          </a:p>
        </p:txBody>
      </p:sp>
      <p:grpSp>
        <p:nvGrpSpPr>
          <p:cNvPr id="40" name="Group 3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1" name="Freeform: Shape 4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Graphic 20" descr="Books on Shelf">
            <a:extLst>
              <a:ext uri="{FF2B5EF4-FFF2-40B4-BE49-F238E27FC236}">
                <a16:creationId xmlns:a16="http://schemas.microsoft.com/office/drawing/2014/main" id="{88B63177-5D31-C40B-54C5-C91DCEAA9C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392" y="1819656"/>
            <a:ext cx="4142232" cy="4142232"/>
          </a:xfrm>
          <a:prstGeom prst="rect">
            <a:avLst/>
          </a:prstGeom>
        </p:spPr>
      </p:pic>
      <p:sp>
        <p:nvSpPr>
          <p:cNvPr id="4" name="Rectangle 3">
            <a:extLst>
              <a:ext uri="{FF2B5EF4-FFF2-40B4-BE49-F238E27FC236}">
                <a16:creationId xmlns:a16="http://schemas.microsoft.com/office/drawing/2014/main" id="{32A8FABD-3BF2-782B-7555-0A95BEFBE954}"/>
              </a:ext>
            </a:extLst>
          </p:cNvPr>
          <p:cNvSpPr/>
          <p:nvPr/>
        </p:nvSpPr>
        <p:spPr>
          <a:xfrm>
            <a:off x="425302" y="2470048"/>
            <a:ext cx="4954772" cy="457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17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1" name="Freeform: Shape 40">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21FE425D-78E0-CA38-C403-86AF8F1A74BA}"/>
              </a:ext>
            </a:extLst>
          </p:cNvPr>
          <p:cNvSpPr>
            <a:spLocks noGrp="1"/>
          </p:cNvSpPr>
          <p:nvPr>
            <p:ph type="title"/>
          </p:nvPr>
        </p:nvSpPr>
        <p:spPr>
          <a:xfrm>
            <a:off x="3215729" y="1764407"/>
            <a:ext cx="5760846" cy="1072578"/>
          </a:xfrm>
        </p:spPr>
        <p:txBody>
          <a:bodyPr vert="horz" lIns="91440" tIns="45720" rIns="91440" bIns="45720" rtlCol="0" anchor="b">
            <a:normAutofit/>
          </a:bodyPr>
          <a:lstStyle/>
          <a:p>
            <a:pPr algn="ctr"/>
            <a:r>
              <a:rPr lang="en-US" sz="6600" kern="1200" dirty="0">
                <a:solidFill>
                  <a:schemeClr val="accent1"/>
                </a:solidFill>
                <a:latin typeface="+mj-lt"/>
                <a:ea typeface="+mj-ea"/>
                <a:cs typeface="+mj-cs"/>
              </a:rPr>
              <a:t>How to Access </a:t>
            </a:r>
          </a:p>
        </p:txBody>
      </p:sp>
      <p:pic>
        <p:nvPicPr>
          <p:cNvPr id="3" name="Picture 3" title="EBSCO eBooks logo">
            <a:extLst>
              <a:ext uri="{FF2B5EF4-FFF2-40B4-BE49-F238E27FC236}">
                <a16:creationId xmlns:a16="http://schemas.microsoft.com/office/drawing/2014/main" id="{8FA3DB80-5702-A542-3F20-D573E8AD552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46771" y="3429000"/>
            <a:ext cx="71405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47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 name="Rectangle 4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3D286-F569-200D-FCE7-1F229CF6D68B}"/>
              </a:ext>
            </a:extLst>
          </p:cNvPr>
          <p:cNvSpPr>
            <a:spLocks noGrp="1"/>
          </p:cNvSpPr>
          <p:nvPr>
            <p:ph type="title"/>
          </p:nvPr>
        </p:nvSpPr>
        <p:spPr>
          <a:xfrm>
            <a:off x="2654963" y="3990217"/>
            <a:ext cx="6909954" cy="1724784"/>
          </a:xfrm>
        </p:spPr>
        <p:txBody>
          <a:bodyPr vert="horz" lIns="91440" tIns="45720" rIns="91440" bIns="45720" rtlCol="0" anchor="b">
            <a:normAutofit/>
          </a:bodyPr>
          <a:lstStyle/>
          <a:p>
            <a:pPr algn="ctr">
              <a:spcBef>
                <a:spcPts val="600"/>
              </a:spcBef>
              <a:spcAft>
                <a:spcPts val="600"/>
              </a:spcAft>
            </a:pPr>
            <a:r>
              <a:rPr lang="en-US" sz="3600" dirty="0">
                <a:solidFill>
                  <a:schemeClr val="tx2"/>
                </a:solidFill>
                <a:latin typeface="+mn-lt"/>
              </a:rPr>
              <a:t>t</a:t>
            </a:r>
            <a:r>
              <a:rPr lang="en-US" sz="3600" kern="1200" dirty="0">
                <a:solidFill>
                  <a:schemeClr val="tx2"/>
                </a:solidFill>
                <a:latin typeface="+mn-lt"/>
              </a:rPr>
              <a:t>hese eBooks </a:t>
            </a:r>
            <a:br>
              <a:rPr lang="en-US" sz="3600" kern="1200" dirty="0">
                <a:solidFill>
                  <a:schemeClr val="tx2"/>
                </a:solidFill>
                <a:latin typeface="+mn-lt"/>
              </a:rPr>
            </a:br>
            <a:r>
              <a:rPr lang="en-US" sz="3600" kern="1200" dirty="0">
                <a:solidFill>
                  <a:schemeClr val="tx2"/>
                </a:solidFill>
                <a:latin typeface="+mn-lt"/>
              </a:rPr>
              <a:t>are identified as </a:t>
            </a:r>
            <a:br>
              <a:rPr lang="en-US" sz="4000" kern="1200" dirty="0">
                <a:solidFill>
                  <a:schemeClr val="tx2"/>
                </a:solidFill>
                <a:latin typeface="+mn-lt"/>
                <a:ea typeface="+mj-ea"/>
                <a:cs typeface="+mj-cs"/>
              </a:rPr>
            </a:br>
            <a:r>
              <a:rPr lang="en-US" sz="4000" kern="1200" dirty="0">
                <a:solidFill>
                  <a:schemeClr val="tx2"/>
                </a:solidFill>
                <a:latin typeface="+mn-lt"/>
                <a:ea typeface="+mj-ea"/>
                <a:cs typeface="+mj-cs"/>
              </a:rPr>
              <a:t>Database : All EBSCO eBooks</a:t>
            </a:r>
          </a:p>
        </p:txBody>
      </p:sp>
      <p:sp>
        <p:nvSpPr>
          <p:cNvPr id="3" name="TextBox 2">
            <a:extLst>
              <a:ext uri="{FF2B5EF4-FFF2-40B4-BE49-F238E27FC236}">
                <a16:creationId xmlns:a16="http://schemas.microsoft.com/office/drawing/2014/main" id="{A0E4732E-8675-A0C4-A688-5CC44B903D64}"/>
              </a:ext>
            </a:extLst>
          </p:cNvPr>
          <p:cNvSpPr txBox="1"/>
          <p:nvPr/>
        </p:nvSpPr>
        <p:spPr>
          <a:xfrm>
            <a:off x="1576312" y="2480495"/>
            <a:ext cx="9039069" cy="1262977"/>
          </a:xfrm>
          <a:prstGeom prst="rect">
            <a:avLst/>
          </a:prstGeom>
        </p:spPr>
        <p:txBody>
          <a:bodyPr vert="horz" lIns="91440" tIns="45720" rIns="91440" bIns="45720" rtlCol="0">
            <a:normAutofit lnSpcReduction="10000"/>
          </a:bodyPr>
          <a:lstStyle/>
          <a:p>
            <a:pPr algn="ctr">
              <a:lnSpc>
                <a:spcPct val="90000"/>
              </a:lnSpc>
              <a:spcBef>
                <a:spcPts val="1000"/>
              </a:spcBef>
            </a:pPr>
            <a:r>
              <a:rPr lang="en-US" sz="3600" kern="1200" dirty="0">
                <a:solidFill>
                  <a:schemeClr val="tx2"/>
                </a:solidFill>
                <a:latin typeface="+mn-lt"/>
                <a:ea typeface="+mn-ea"/>
                <a:cs typeface="+mn-cs"/>
              </a:rPr>
              <a:t>When you carry out your search in</a:t>
            </a:r>
          </a:p>
          <a:p>
            <a:pPr algn="ctr">
              <a:lnSpc>
                <a:spcPct val="90000"/>
              </a:lnSpc>
              <a:spcBef>
                <a:spcPts val="1000"/>
              </a:spcBef>
            </a:pPr>
            <a:r>
              <a:rPr lang="en-US" sz="4700" b="1" kern="1200" dirty="0">
                <a:solidFill>
                  <a:schemeClr val="tx2"/>
                </a:solidFill>
                <a:latin typeface="+mn-lt"/>
                <a:ea typeface="+mn-ea"/>
                <a:cs typeface="+mn-cs"/>
              </a:rPr>
              <a:t>Revelation</a:t>
            </a:r>
          </a:p>
        </p:txBody>
      </p:sp>
      <p:grpSp>
        <p:nvGrpSpPr>
          <p:cNvPr id="44" name="Group 4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45" name="Freeform: Shape 4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51" name="Freeform: Shape 5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4" name="Freeform: Shape 5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522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itle 13">
            <a:extLst>
              <a:ext uri="{FF2B5EF4-FFF2-40B4-BE49-F238E27FC236}">
                <a16:creationId xmlns:a16="http://schemas.microsoft.com/office/drawing/2014/main" id="{DD142878-ACDD-76F3-D93F-4A977B7C4691}"/>
              </a:ext>
            </a:extLst>
          </p:cNvPr>
          <p:cNvSpPr>
            <a:spLocks noGrp="1"/>
          </p:cNvSpPr>
          <p:nvPr>
            <p:ph type="title"/>
          </p:nvPr>
        </p:nvSpPr>
        <p:spPr>
          <a:xfrm>
            <a:off x="828675" y="234462"/>
            <a:ext cx="10534650" cy="1371600"/>
          </a:xfrm>
        </p:spPr>
        <p:txBody>
          <a:bodyPr vert="horz" lIns="91440" tIns="45720" rIns="91440" bIns="45720" rtlCol="0" anchor="b">
            <a:noAutofit/>
          </a:bodyPr>
          <a:lstStyle/>
          <a:p>
            <a:pPr algn="ctr"/>
            <a:r>
              <a:rPr lang="en-US" sz="4600" kern="1200" dirty="0">
                <a:solidFill>
                  <a:schemeClr val="tx1"/>
                </a:solidFill>
                <a:latin typeface="+mj-lt"/>
                <a:ea typeface="+mj-ea"/>
                <a:cs typeface="+mj-cs"/>
              </a:rPr>
              <a:t>Access Revelation from the Library website  </a:t>
            </a:r>
            <a:br>
              <a:rPr lang="en-US" sz="4600" kern="1200" dirty="0">
                <a:solidFill>
                  <a:schemeClr val="tx1"/>
                </a:solidFill>
                <a:latin typeface="+mj-lt"/>
                <a:ea typeface="+mj-ea"/>
                <a:cs typeface="+mj-cs"/>
              </a:rPr>
            </a:br>
            <a:r>
              <a:rPr lang="en-US" sz="4600" u="sng" kern="1200" dirty="0">
                <a:solidFill>
                  <a:schemeClr val="tx1"/>
                </a:solidFill>
                <a:latin typeface="+mj-lt"/>
                <a:ea typeface="+mj-ea"/>
                <a:cs typeface="+mj-cs"/>
                <a:hlinkClick r:id="rId3"/>
              </a:rPr>
              <a:t>https://www.library.nsw.uca.org.au/</a:t>
            </a:r>
            <a:endParaRPr lang="en-US" sz="46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46BF6862-E69D-104A-2EF3-AF1024E0D5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510"/>
          <a:stretch/>
        </p:blipFill>
        <p:spPr bwMode="auto">
          <a:xfrm>
            <a:off x="723900" y="3179128"/>
            <a:ext cx="10744200" cy="2298306"/>
          </a:xfrm>
          <a:prstGeom prst="rect">
            <a:avLst/>
          </a:prstGeom>
          <a:noFill/>
        </p:spPr>
      </p:pic>
      <p:sp>
        <p:nvSpPr>
          <p:cNvPr id="2" name="Rectangle 1">
            <a:extLst>
              <a:ext uri="{FF2B5EF4-FFF2-40B4-BE49-F238E27FC236}">
                <a16:creationId xmlns:a16="http://schemas.microsoft.com/office/drawing/2014/main" id="{DBD84B2C-DB00-E7CC-5587-CCAF82144B34}"/>
              </a:ext>
            </a:extLst>
          </p:cNvPr>
          <p:cNvSpPr/>
          <p:nvPr/>
        </p:nvSpPr>
        <p:spPr>
          <a:xfrm>
            <a:off x="0" y="6463145"/>
            <a:ext cx="12191999" cy="32211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46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1E9FE9-F763-AE9C-9098-E62F441A6CCF}"/>
              </a:ext>
            </a:extLst>
          </p:cNvPr>
          <p:cNvSpPr>
            <a:spLocks noGrp="1"/>
          </p:cNvSpPr>
          <p:nvPr>
            <p:ph type="title"/>
          </p:nvPr>
        </p:nvSpPr>
        <p:spPr>
          <a:xfrm>
            <a:off x="0" y="0"/>
            <a:ext cx="12192000" cy="4092715"/>
          </a:xfrm>
          <a:solidFill>
            <a:schemeClr val="accent6">
              <a:lumMod val="20000"/>
              <a:lumOff val="80000"/>
            </a:schemeClr>
          </a:solidFill>
        </p:spPr>
        <p:txBody>
          <a:bodyPr vert="horz" lIns="91440" tIns="45720" rIns="91440" bIns="45720" rtlCol="0" anchor="b">
            <a:normAutofit/>
          </a:bodyPr>
          <a:lstStyle/>
          <a:p>
            <a:pPr marL="1620000">
              <a:spcAft>
                <a:spcPts val="816"/>
              </a:spcAft>
            </a:pPr>
            <a:r>
              <a:rPr lang="en-US" sz="2600" kern="1200" dirty="0">
                <a:solidFill>
                  <a:schemeClr val="tx1"/>
                </a:solidFill>
                <a:latin typeface="+mn-lt"/>
                <a:ea typeface="+mj-ea"/>
                <a:cs typeface="+mj-cs"/>
              </a:rPr>
              <a:t>You begin your search by typing Keywords in the Search box.</a:t>
            </a:r>
            <a:br>
              <a:rPr lang="en-US" sz="2600" kern="1200" dirty="0">
                <a:solidFill>
                  <a:schemeClr val="tx1"/>
                </a:solidFill>
                <a:latin typeface="+mn-lt"/>
                <a:ea typeface="+mj-ea"/>
                <a:cs typeface="+mj-cs"/>
              </a:rPr>
            </a:br>
            <a:br>
              <a:rPr lang="en-US" sz="2600" kern="1200" dirty="0">
                <a:solidFill>
                  <a:schemeClr val="tx1"/>
                </a:solidFill>
                <a:latin typeface="+mn-lt"/>
                <a:ea typeface="+mj-ea"/>
                <a:cs typeface="+mj-cs"/>
              </a:rPr>
            </a:br>
            <a:r>
              <a:rPr lang="en-US" sz="2600" kern="1200" dirty="0">
                <a:solidFill>
                  <a:schemeClr val="tx1"/>
                </a:solidFill>
                <a:latin typeface="+mn-lt"/>
                <a:ea typeface="+mj-ea"/>
                <a:cs typeface="+mj-cs"/>
              </a:rPr>
              <a:t>Keywords can be words from a Title, a Subject (Topic) or a </a:t>
            </a:r>
            <a:br>
              <a:rPr lang="en-US" sz="2600" kern="1200" dirty="0">
                <a:solidFill>
                  <a:schemeClr val="tx1"/>
                </a:solidFill>
                <a:latin typeface="+mn-lt"/>
                <a:ea typeface="+mj-ea"/>
                <a:cs typeface="+mj-cs"/>
              </a:rPr>
            </a:br>
            <a:r>
              <a:rPr lang="en-US" sz="2600" kern="1200" dirty="0">
                <a:solidFill>
                  <a:schemeClr val="tx1"/>
                </a:solidFill>
                <a:latin typeface="+mn-lt"/>
                <a:ea typeface="+mj-ea"/>
                <a:cs typeface="+mj-cs"/>
              </a:rPr>
              <a:t>combination of words from a Title and the name of an Author.</a:t>
            </a:r>
            <a:br>
              <a:rPr lang="en-US" sz="2600" kern="1200" dirty="0">
                <a:solidFill>
                  <a:schemeClr val="tx1"/>
                </a:solidFill>
                <a:latin typeface="+mn-lt"/>
                <a:ea typeface="+mj-ea"/>
                <a:cs typeface="+mj-cs"/>
              </a:rPr>
            </a:br>
            <a:br>
              <a:rPr lang="en-US" sz="2600" kern="1200" dirty="0">
                <a:solidFill>
                  <a:schemeClr val="tx1"/>
                </a:solidFill>
                <a:latin typeface="+mn-lt"/>
                <a:ea typeface="+mj-ea"/>
                <a:cs typeface="+mj-cs"/>
              </a:rPr>
            </a:br>
            <a:br>
              <a:rPr lang="en-US" sz="2600" kern="1200" dirty="0">
                <a:solidFill>
                  <a:schemeClr val="tx1"/>
                </a:solidFill>
                <a:latin typeface="+mn-lt"/>
                <a:ea typeface="+mj-ea"/>
                <a:cs typeface="+mj-cs"/>
              </a:rPr>
            </a:br>
            <a:br>
              <a:rPr lang="en-US" sz="2600" kern="1200" dirty="0">
                <a:solidFill>
                  <a:schemeClr val="tx1"/>
                </a:solidFill>
                <a:latin typeface="+mn-lt"/>
                <a:ea typeface="+mj-ea"/>
                <a:cs typeface="+mj-cs"/>
              </a:rPr>
            </a:br>
            <a:endParaRPr lang="en-US" sz="2600" kern="1200" dirty="0">
              <a:solidFill>
                <a:schemeClr val="tx1"/>
              </a:solidFill>
              <a:latin typeface="+mn-lt"/>
              <a:ea typeface="+mj-ea"/>
              <a:cs typeface="+mj-cs"/>
            </a:endParaRPr>
          </a:p>
        </p:txBody>
      </p:sp>
      <p:pic>
        <p:nvPicPr>
          <p:cNvPr id="3" name="Picture 2" descr="A screenshot of a computer&#10;&#10;Description automatically generated">
            <a:extLst>
              <a:ext uri="{FF2B5EF4-FFF2-40B4-BE49-F238E27FC236}">
                <a16:creationId xmlns:a16="http://schemas.microsoft.com/office/drawing/2014/main" id="{17B12C5A-4C70-74D9-47B7-6E81465F5F03}"/>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63412" b="1"/>
          <a:stretch>
            <a:fillRect/>
          </a:stretch>
        </p:blipFill>
        <p:spPr bwMode="auto">
          <a:xfrm>
            <a:off x="868865" y="4442791"/>
            <a:ext cx="10454270" cy="1314602"/>
          </a:xfrm>
          <a:prstGeom prst="rect">
            <a:avLst/>
          </a:prstGeom>
          <a:noFill/>
          <a:ln>
            <a:noFill/>
          </a:ln>
          <a:extLst>
            <a:ext uri="{53640926-AAD7-44D8-BBD7-CCE9431645EC}">
              <a14:shadowObscured xmlns:a14="http://schemas.microsoft.com/office/drawing/2010/main"/>
            </a:ext>
          </a:extLst>
        </p:spPr>
      </p:pic>
      <p:sp>
        <p:nvSpPr>
          <p:cNvPr id="5" name="Oval 4">
            <a:extLst>
              <a:ext uri="{FF2B5EF4-FFF2-40B4-BE49-F238E27FC236}">
                <a16:creationId xmlns:a16="http://schemas.microsoft.com/office/drawing/2014/main" id="{9F370C4C-7751-4EA8-6132-327A68F2B8EF}"/>
              </a:ext>
            </a:extLst>
          </p:cNvPr>
          <p:cNvSpPr/>
          <p:nvPr/>
        </p:nvSpPr>
        <p:spPr>
          <a:xfrm flipV="1">
            <a:off x="789173" y="4267753"/>
            <a:ext cx="4332283" cy="16646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86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E7B16E-7802-7924-DE0E-47F9984F3B41}"/>
              </a:ext>
            </a:extLst>
          </p:cNvPr>
          <p:cNvSpPr txBox="1"/>
          <p:nvPr/>
        </p:nvSpPr>
        <p:spPr>
          <a:xfrm>
            <a:off x="-1" y="0"/>
            <a:ext cx="12192001" cy="3687418"/>
          </a:xfrm>
          <a:prstGeom prst="rect">
            <a:avLst/>
          </a:prstGeom>
          <a:solidFill>
            <a:schemeClr val="tx2">
              <a:lumMod val="10000"/>
              <a:lumOff val="90000"/>
            </a:schemeClr>
          </a:solidFill>
        </p:spPr>
        <p:txBody>
          <a:bodyPr vert="horz" lIns="91440" tIns="45720" rIns="91440" bIns="45720" rtlCol="0" anchor="ctr">
            <a:noAutofit/>
          </a:bodyPr>
          <a:lstStyle/>
          <a:p>
            <a:pPr marL="1080000" defTabSz="914400">
              <a:lnSpc>
                <a:spcPct val="90000"/>
              </a:lnSpc>
              <a:spcAft>
                <a:spcPts val="816"/>
              </a:spcAft>
            </a:pPr>
            <a:r>
              <a:rPr lang="en-US" sz="3000" b="1" dirty="0">
                <a:solidFill>
                  <a:srgbClr val="FF0000"/>
                </a:solidFill>
              </a:rPr>
              <a:t>For example…</a:t>
            </a:r>
            <a:br>
              <a:rPr lang="en-US" sz="3000" b="1" dirty="0">
                <a:solidFill>
                  <a:srgbClr val="FF0000"/>
                </a:solidFill>
              </a:rPr>
            </a:br>
            <a:br>
              <a:rPr lang="en-US" sz="2500" kern="1200" dirty="0">
                <a:solidFill>
                  <a:schemeClr val="tx1"/>
                </a:solidFill>
                <a:ea typeface="+mj-ea"/>
                <a:cs typeface="+mj-cs"/>
              </a:rPr>
            </a:br>
            <a:r>
              <a:rPr lang="en-US" sz="2500" kern="1200" dirty="0">
                <a:solidFill>
                  <a:schemeClr val="tx1"/>
                </a:solidFill>
                <a:ea typeface="+mj-ea"/>
                <a:cs typeface="+mj-cs"/>
              </a:rPr>
              <a:t>If you are searching for </a:t>
            </a:r>
            <a:r>
              <a:rPr lang="en-US" sz="2500" dirty="0"/>
              <a:t>eBooks about</a:t>
            </a:r>
            <a:r>
              <a:rPr lang="en-US" sz="2500" kern="1200" dirty="0">
                <a:solidFill>
                  <a:schemeClr val="tx1"/>
                </a:solidFill>
                <a:ea typeface="+mj-ea"/>
                <a:cs typeface="+mj-cs"/>
              </a:rPr>
              <a:t> ‘converting witness’,  enter </a:t>
            </a:r>
            <a:br>
              <a:rPr lang="en-US" sz="2500" kern="1200" dirty="0">
                <a:solidFill>
                  <a:schemeClr val="tx1"/>
                </a:solidFill>
                <a:ea typeface="+mj-ea"/>
                <a:cs typeface="+mj-cs"/>
              </a:rPr>
            </a:br>
            <a:endParaRPr lang="en-US" sz="2500" kern="1200" dirty="0">
              <a:solidFill>
                <a:schemeClr val="tx1"/>
              </a:solidFill>
              <a:ea typeface="+mj-ea"/>
              <a:cs typeface="+mj-cs"/>
            </a:endParaRPr>
          </a:p>
          <a:p>
            <a:pPr marL="1080000" defTabSz="914400">
              <a:lnSpc>
                <a:spcPct val="90000"/>
              </a:lnSpc>
              <a:spcAft>
                <a:spcPts val="816"/>
              </a:spcAft>
            </a:pPr>
            <a:r>
              <a:rPr lang="en-US" sz="2500" kern="1200" dirty="0">
                <a:solidFill>
                  <a:srgbClr val="FF0000"/>
                </a:solidFill>
                <a:ea typeface="+mj-ea"/>
                <a:cs typeface="+mj-cs"/>
              </a:rPr>
              <a:t>	</a:t>
            </a:r>
            <a:r>
              <a:rPr lang="en-US" sz="3000" kern="1200" dirty="0">
                <a:solidFill>
                  <a:srgbClr val="FF0000"/>
                </a:solidFill>
                <a:ea typeface="+mj-ea"/>
                <a:cs typeface="+mj-cs"/>
              </a:rPr>
              <a:t>converting witness</a:t>
            </a:r>
            <a:br>
              <a:rPr lang="en-US" sz="2500" kern="1200" dirty="0">
                <a:solidFill>
                  <a:schemeClr val="tx1"/>
                </a:solidFill>
                <a:ea typeface="+mj-ea"/>
                <a:cs typeface="+mj-cs"/>
              </a:rPr>
            </a:br>
            <a:br>
              <a:rPr lang="en-US" sz="2500" kern="1200" dirty="0">
                <a:solidFill>
                  <a:schemeClr val="tx1"/>
                </a:solidFill>
                <a:ea typeface="+mj-ea"/>
                <a:cs typeface="+mj-cs"/>
              </a:rPr>
            </a:br>
            <a:r>
              <a:rPr lang="en-US" sz="2500" kern="1200" dirty="0">
                <a:solidFill>
                  <a:schemeClr val="tx1"/>
                </a:solidFill>
                <a:ea typeface="+mj-ea"/>
                <a:cs typeface="+mj-cs"/>
              </a:rPr>
              <a:t>Then select ‘Search’ or press ‘Enter’</a:t>
            </a:r>
            <a:endParaRPr lang="en-US" sz="2500" dirty="0"/>
          </a:p>
        </p:txBody>
      </p:sp>
      <p:pic>
        <p:nvPicPr>
          <p:cNvPr id="3" name="Picture 2">
            <a:extLst>
              <a:ext uri="{FF2B5EF4-FFF2-40B4-BE49-F238E27FC236}">
                <a16:creationId xmlns:a16="http://schemas.microsoft.com/office/drawing/2014/main" id="{CF6BE870-A0CF-EE8A-1852-F30254B25641}"/>
              </a:ext>
            </a:extLst>
          </p:cNvPr>
          <p:cNvPicPr>
            <a:picLocks noChangeAspect="1"/>
          </p:cNvPicPr>
          <p:nvPr/>
        </p:nvPicPr>
        <p:blipFill>
          <a:blip r:embed="rId3"/>
          <a:stretch>
            <a:fillRect/>
          </a:stretch>
        </p:blipFill>
        <p:spPr>
          <a:xfrm>
            <a:off x="555204" y="3687418"/>
            <a:ext cx="10945753" cy="2962688"/>
          </a:xfrm>
          <a:prstGeom prst="rect">
            <a:avLst/>
          </a:prstGeom>
        </p:spPr>
      </p:pic>
      <p:sp>
        <p:nvSpPr>
          <p:cNvPr id="4" name="Oval 3">
            <a:extLst>
              <a:ext uri="{FF2B5EF4-FFF2-40B4-BE49-F238E27FC236}">
                <a16:creationId xmlns:a16="http://schemas.microsoft.com/office/drawing/2014/main" id="{88C9B197-6C77-E209-9392-3FB145195633}"/>
              </a:ext>
            </a:extLst>
          </p:cNvPr>
          <p:cNvSpPr/>
          <p:nvPr/>
        </p:nvSpPr>
        <p:spPr>
          <a:xfrm flipV="1">
            <a:off x="463042" y="5625802"/>
            <a:ext cx="1741029" cy="890953"/>
          </a:xfrm>
          <a:prstGeom prst="ellipse">
            <a:avLst/>
          </a:prstGeom>
          <a:no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411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481</TotalTime>
  <Words>795</Words>
  <Application>Microsoft Office PowerPoint</Application>
  <PresentationFormat>Widescreen</PresentationFormat>
  <Paragraphs>86</Paragraphs>
  <Slides>19</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Aptos</vt:lpstr>
      <vt:lpstr>Aptos Display</vt:lpstr>
      <vt:lpstr>Arial</vt:lpstr>
      <vt:lpstr>Calibri</vt:lpstr>
      <vt:lpstr>Calibri Light</vt:lpstr>
      <vt:lpstr>Symbol</vt:lpstr>
      <vt:lpstr>Wingdings</vt:lpstr>
      <vt:lpstr>Office Theme</vt:lpstr>
      <vt:lpstr>Office Theme</vt:lpstr>
      <vt:lpstr>This resource provides an introduction to locating and accessing EBSCO eBooks.  </vt:lpstr>
      <vt:lpstr>Before you begin…</vt:lpstr>
      <vt:lpstr>Revelation provides access to a range of resources.</vt:lpstr>
      <vt:lpstr>The main integrated Collections are…</vt:lpstr>
      <vt:lpstr>How to Access </vt:lpstr>
      <vt:lpstr>these eBooks  are identified as  Database : All EBSCO eBooks</vt:lpstr>
      <vt:lpstr>Access Revelation from the Library website   https://www.library.nsw.uca.org.au/</vt:lpstr>
      <vt:lpstr>You begin your search by typing Keywords in the Search box.  Keywords can be words from a Title, a Subject (Topic) or a  combination of words from a Title and the name of an Author.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Revelation from the Library website   https://www.library.nsw.uca.org.au/</dc:title>
  <dc:creator>Moira Bryant</dc:creator>
  <cp:lastModifiedBy>Moira Bryant</cp:lastModifiedBy>
  <cp:revision>9</cp:revision>
  <cp:lastPrinted>2024-06-06T02:40:58Z</cp:lastPrinted>
  <dcterms:created xsi:type="dcterms:W3CDTF">2024-05-29T03:07:08Z</dcterms:created>
  <dcterms:modified xsi:type="dcterms:W3CDTF">2024-06-12T04:25:06Z</dcterms:modified>
</cp:coreProperties>
</file>