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20"/>
  </p:notesMasterIdLst>
  <p:sldIdLst>
    <p:sldId id="276" r:id="rId3"/>
    <p:sldId id="268" r:id="rId4"/>
    <p:sldId id="258" r:id="rId5"/>
    <p:sldId id="390" r:id="rId6"/>
    <p:sldId id="278" r:id="rId7"/>
    <p:sldId id="279" r:id="rId8"/>
    <p:sldId id="291" r:id="rId9"/>
    <p:sldId id="280" r:id="rId10"/>
    <p:sldId id="282" r:id="rId11"/>
    <p:sldId id="283" r:id="rId12"/>
    <p:sldId id="391" r:id="rId13"/>
    <p:sldId id="392" r:id="rId14"/>
    <p:sldId id="284" r:id="rId15"/>
    <p:sldId id="285" r:id="rId16"/>
    <p:sldId id="275" r:id="rId17"/>
    <p:sldId id="287" r:id="rId18"/>
    <p:sldId id="289" r:id="rId1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AC6FE-1FDC-4AE1-8DEC-6939DFC59EE8}" v="9" dt="2024-05-01T05:02:42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B2C30-2AA1-4AB4-8B2A-AED7FE06C930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C37403-69AB-4844-8D69-16D1769B2572}">
      <dgm:prSet/>
      <dgm:spPr/>
      <dgm:t>
        <a:bodyPr/>
        <a:lstStyle/>
        <a:p>
          <a:r>
            <a:rPr lang="en-AU" b="1" dirty="0"/>
            <a:t>Often, if you are looking at a passage, it is better just to search for the </a:t>
          </a:r>
          <a:r>
            <a:rPr lang="en-AU" b="1" dirty="0">
              <a:solidFill>
                <a:schemeClr val="tx1"/>
              </a:solidFill>
            </a:rPr>
            <a:t>book</a:t>
          </a:r>
          <a:r>
            <a:rPr lang="en-AU" b="1" dirty="0"/>
            <a:t> and </a:t>
          </a:r>
          <a:r>
            <a:rPr lang="en-AU" b="1" dirty="0">
              <a:solidFill>
                <a:schemeClr val="tx1"/>
              </a:solidFill>
            </a:rPr>
            <a:t>chapter</a:t>
          </a:r>
          <a:r>
            <a:rPr lang="en-AU" b="1" dirty="0"/>
            <a:t>.</a:t>
          </a:r>
          <a:endParaRPr lang="en-US" dirty="0"/>
        </a:p>
      </dgm:t>
    </dgm:pt>
    <dgm:pt modelId="{76600BD9-D8B0-4A8A-B4BD-DA83A48E3C1B}" type="parTrans" cxnId="{1728758A-51A8-4F64-8C30-AA580C17C228}">
      <dgm:prSet/>
      <dgm:spPr/>
      <dgm:t>
        <a:bodyPr/>
        <a:lstStyle/>
        <a:p>
          <a:endParaRPr lang="en-US"/>
        </a:p>
      </dgm:t>
    </dgm:pt>
    <dgm:pt modelId="{C39BB6E3-5670-496B-B0A4-DD517E2EDBE1}" type="sibTrans" cxnId="{1728758A-51A8-4F64-8C30-AA580C17C228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EC2BDA7B-DBFD-43D4-B831-6367044912DA}">
      <dgm:prSet/>
      <dgm:spPr/>
      <dgm:t>
        <a:bodyPr/>
        <a:lstStyle/>
        <a:p>
          <a:r>
            <a:rPr lang="en-AU" dirty="0"/>
            <a:t>If you limit the search to a specific verse, you may miss out on articles which include the verse in the surrounding passages.</a:t>
          </a:r>
          <a:endParaRPr lang="en-US" dirty="0"/>
        </a:p>
      </dgm:t>
    </dgm:pt>
    <dgm:pt modelId="{92D20D8B-CF86-4F3E-BF16-6461BAC5CD81}" type="parTrans" cxnId="{75BB392F-C807-4A72-92B4-1F0CF5C838BF}">
      <dgm:prSet/>
      <dgm:spPr/>
      <dgm:t>
        <a:bodyPr/>
        <a:lstStyle/>
        <a:p>
          <a:endParaRPr lang="en-US"/>
        </a:p>
      </dgm:t>
    </dgm:pt>
    <dgm:pt modelId="{210DD98B-9367-4B52-B6FE-7C991D5C4FE8}" type="sibTrans" cxnId="{75BB392F-C807-4A72-92B4-1F0CF5C838BF}">
      <dgm:prSet/>
      <dgm:spPr/>
      <dgm:t>
        <a:bodyPr/>
        <a:lstStyle/>
        <a:p>
          <a:endParaRPr lang="en-US"/>
        </a:p>
      </dgm:t>
    </dgm:pt>
    <dgm:pt modelId="{757AFC2F-0750-48C2-BBD7-BE68C280BAC0}" type="pres">
      <dgm:prSet presAssocID="{342B2C30-2AA1-4AB4-8B2A-AED7FE06C930}" presName="diagram" presStyleCnt="0">
        <dgm:presLayoutVars>
          <dgm:dir/>
          <dgm:resizeHandles/>
        </dgm:presLayoutVars>
      </dgm:prSet>
      <dgm:spPr/>
    </dgm:pt>
    <dgm:pt modelId="{13CE3990-4376-4133-B514-5FD15C08A312}" type="pres">
      <dgm:prSet presAssocID="{B4C37403-69AB-4844-8D69-16D1769B2572}" presName="firstNode" presStyleLbl="node1" presStyleIdx="0" presStyleCnt="2">
        <dgm:presLayoutVars>
          <dgm:bulletEnabled val="1"/>
        </dgm:presLayoutVars>
      </dgm:prSet>
      <dgm:spPr/>
    </dgm:pt>
    <dgm:pt modelId="{2A46D1D2-0182-46A8-8E8F-8EB9C288B9DF}" type="pres">
      <dgm:prSet presAssocID="{C39BB6E3-5670-496B-B0A4-DD517E2EDBE1}" presName="sibTrans" presStyleLbl="sibTrans2D1" presStyleIdx="0" presStyleCnt="1"/>
      <dgm:spPr/>
    </dgm:pt>
    <dgm:pt modelId="{B5685FDF-2CDD-48BF-9C9E-9130E29425E5}" type="pres">
      <dgm:prSet presAssocID="{EC2BDA7B-DBFD-43D4-B831-6367044912DA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75BB392F-C807-4A72-92B4-1F0CF5C838BF}" srcId="{342B2C30-2AA1-4AB4-8B2A-AED7FE06C930}" destId="{EC2BDA7B-DBFD-43D4-B831-6367044912DA}" srcOrd="1" destOrd="0" parTransId="{92D20D8B-CF86-4F3E-BF16-6461BAC5CD81}" sibTransId="{210DD98B-9367-4B52-B6FE-7C991D5C4FE8}"/>
    <dgm:cxn modelId="{78901246-93C3-4A4B-BCCB-7CBCB111DA17}" type="presOf" srcId="{EC2BDA7B-DBFD-43D4-B831-6367044912DA}" destId="{B5685FDF-2CDD-48BF-9C9E-9130E29425E5}" srcOrd="0" destOrd="0" presId="urn:microsoft.com/office/officeart/2005/8/layout/bProcess2"/>
    <dgm:cxn modelId="{BD084C6E-D382-49FD-A7EA-086C5824393D}" type="presOf" srcId="{C39BB6E3-5670-496B-B0A4-DD517E2EDBE1}" destId="{2A46D1D2-0182-46A8-8E8F-8EB9C288B9DF}" srcOrd="0" destOrd="0" presId="urn:microsoft.com/office/officeart/2005/8/layout/bProcess2"/>
    <dgm:cxn modelId="{1728758A-51A8-4F64-8C30-AA580C17C228}" srcId="{342B2C30-2AA1-4AB4-8B2A-AED7FE06C930}" destId="{B4C37403-69AB-4844-8D69-16D1769B2572}" srcOrd="0" destOrd="0" parTransId="{76600BD9-D8B0-4A8A-B4BD-DA83A48E3C1B}" sibTransId="{C39BB6E3-5670-496B-B0A4-DD517E2EDBE1}"/>
    <dgm:cxn modelId="{E5B1588B-2D20-468D-A47C-D1AB582C67DB}" type="presOf" srcId="{342B2C30-2AA1-4AB4-8B2A-AED7FE06C930}" destId="{757AFC2F-0750-48C2-BBD7-BE68C280BAC0}" srcOrd="0" destOrd="0" presId="urn:microsoft.com/office/officeart/2005/8/layout/bProcess2"/>
    <dgm:cxn modelId="{EA1BE2BC-F5D0-4828-8F8B-38C7A8318CDE}" type="presOf" srcId="{B4C37403-69AB-4844-8D69-16D1769B2572}" destId="{13CE3990-4376-4133-B514-5FD15C08A312}" srcOrd="0" destOrd="0" presId="urn:microsoft.com/office/officeart/2005/8/layout/bProcess2"/>
    <dgm:cxn modelId="{FD04621D-4C1A-4472-AFC3-ABF192B4A48E}" type="presParOf" srcId="{757AFC2F-0750-48C2-BBD7-BE68C280BAC0}" destId="{13CE3990-4376-4133-B514-5FD15C08A312}" srcOrd="0" destOrd="0" presId="urn:microsoft.com/office/officeart/2005/8/layout/bProcess2"/>
    <dgm:cxn modelId="{62B5D95C-8435-41B0-9943-688A0615694C}" type="presParOf" srcId="{757AFC2F-0750-48C2-BBD7-BE68C280BAC0}" destId="{2A46D1D2-0182-46A8-8E8F-8EB9C288B9DF}" srcOrd="1" destOrd="0" presId="urn:microsoft.com/office/officeart/2005/8/layout/bProcess2"/>
    <dgm:cxn modelId="{6E9742E8-CFCA-48CF-892F-CD53427C627C}" type="presParOf" srcId="{757AFC2F-0750-48C2-BBD7-BE68C280BAC0}" destId="{B5685FDF-2CDD-48BF-9C9E-9130E29425E5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E3990-4376-4133-B514-5FD15C08A312}">
      <dsp:nvSpPr>
        <dsp:cNvPr id="0" name=""/>
        <dsp:cNvSpPr/>
      </dsp:nvSpPr>
      <dsp:spPr>
        <a:xfrm>
          <a:off x="228107" y="2079"/>
          <a:ext cx="4188645" cy="41886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b="1" kern="1200" dirty="0"/>
            <a:t>Often, if you are looking at a passage, it is better just to search for the </a:t>
          </a:r>
          <a:r>
            <a:rPr lang="en-AU" sz="2600" b="1" kern="1200" dirty="0">
              <a:solidFill>
                <a:schemeClr val="tx1"/>
              </a:solidFill>
            </a:rPr>
            <a:t>book</a:t>
          </a:r>
          <a:r>
            <a:rPr lang="en-AU" sz="2600" b="1" kern="1200" dirty="0"/>
            <a:t> and </a:t>
          </a:r>
          <a:r>
            <a:rPr lang="en-AU" sz="2600" b="1" kern="1200" dirty="0">
              <a:solidFill>
                <a:schemeClr val="tx1"/>
              </a:solidFill>
            </a:rPr>
            <a:t>chapter</a:t>
          </a:r>
          <a:r>
            <a:rPr lang="en-AU" sz="2600" b="1" kern="1200" dirty="0"/>
            <a:t>.</a:t>
          </a:r>
          <a:endParaRPr lang="en-US" sz="2600" kern="1200" dirty="0"/>
        </a:p>
      </dsp:txBody>
      <dsp:txXfrm>
        <a:off x="841520" y="615492"/>
        <a:ext cx="2961819" cy="2961819"/>
      </dsp:txXfrm>
    </dsp:sp>
    <dsp:sp modelId="{2A46D1D2-0182-46A8-8E8F-8EB9C288B9DF}">
      <dsp:nvSpPr>
        <dsp:cNvPr id="0" name=""/>
        <dsp:cNvSpPr/>
      </dsp:nvSpPr>
      <dsp:spPr>
        <a:xfrm rot="5400000">
          <a:off x="4762316" y="1541406"/>
          <a:ext cx="1466025" cy="1109991"/>
        </a:xfrm>
        <a:prstGeom prst="triangle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5FDF-2CDD-48BF-9C9E-9130E29425E5}">
      <dsp:nvSpPr>
        <dsp:cNvPr id="0" name=""/>
        <dsp:cNvSpPr/>
      </dsp:nvSpPr>
      <dsp:spPr>
        <a:xfrm>
          <a:off x="6511075" y="2079"/>
          <a:ext cx="4188645" cy="4188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If you limit the search to a specific verse, you may miss out on articles which include the verse in the surrounding passages.</a:t>
          </a:r>
          <a:endParaRPr lang="en-US" sz="2600" kern="1200" dirty="0"/>
        </a:p>
      </dsp:txBody>
      <dsp:txXfrm>
        <a:off x="7124488" y="615492"/>
        <a:ext cx="2961819" cy="296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5F104-2A28-4BFE-BF38-579BBA01A7CF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37CE-2460-4FD9-B474-6A0A5DE27C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53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69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9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33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66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you like more Help?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27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FEEB-238B-E744-49A3-2DB43497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770D0-99A3-6D32-B878-6D2CF7FF1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8FC94-FA18-47A8-BAC5-F57F60AA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CC6A-9965-9F56-70C9-087954E3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CFEAD-B0B7-BA89-8880-78335650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62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161F-BF57-4F91-3799-FB18F1CF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0DDF6-7ADA-BC56-3B4E-6EC2E362D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BB909-0D0E-31DE-DF4D-6737D11D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6B21D-182B-069D-A6EA-68E96607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4D1B0-F7CB-5171-AF56-49BF1948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60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ECD78-3CE0-7F67-C48A-67BAB4028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B1046-D209-F2F8-BD3B-9183FFA32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79343-E465-3BDD-AD6F-B4CEC5EC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7FCD5-CF1E-CCED-479D-707955C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F3A0A-8C4E-7AC6-D1F0-DC5FB536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18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46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59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157E-AF3B-6C42-5253-2ED29EAB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C8C9-DB63-E28D-37EA-6D575261C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672A-38CE-7F4C-6606-BC0891C4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33FF6-EDB9-C5A2-B36D-10933FBC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D9A76-D4BF-25B1-B751-A98D2A07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683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06DB-8993-C478-D80C-CF733A08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7387B-EBAF-5A58-E259-147E237FD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F5E74-E68F-8299-3DC6-A1028C8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F5BA8-799F-ACBD-E006-D45D39A8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EE569-850A-D514-0D78-D1C360BE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72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1CEA-9638-7E49-7792-C083AB81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DF62-8311-2513-EC04-E02CC8003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4BC74-05A8-A79E-C279-DE549F9E1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66177-629A-FAEC-C0BF-BB957A3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EF709-D260-0736-8112-F82CB709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0248-5B33-D43F-691A-9F2ECBBC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63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D54C-B2B8-6028-C45E-101CF97E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37018-E374-F8D7-0391-90F1D758E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0836A-E562-94C9-C2A5-266821A56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DD6BF-4950-0F72-C8BA-613C14B13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E3C02-AD3A-21AD-928E-8036D3F3A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43304-DF42-E6F6-28D2-7DF09C58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B3FBF1-912D-A760-7977-21989B73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78C9B-4C2A-6DE3-E085-4601817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7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FBE8-A725-653F-5F54-CA85121C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A29C1-011B-CF71-E46F-46FA9B66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6A380-1AC7-CAED-04FC-3337D08B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00539-2241-B194-EBB4-8DD19FA8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33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AED81-6988-64C1-D670-7F675982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B473E-C046-6D1D-0A25-E7EC6383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96A9E-1928-E1C6-0842-3F01F8C6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58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6A71-D112-0FB7-CD3D-9EE28DB2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DC27-2A34-365B-1588-BAF3F4A4E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97543-7F54-0604-080C-6387B6D5B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0E9CC-03A7-4CE3-C742-C47494FC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D9868-2FA7-F2F0-4442-F92DEE0C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B09F3-D60B-3AF4-6731-14F4DDE9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60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8B18-E135-4035-3F68-ED57767C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FC6C0-4B60-D6AA-0A48-EAD672DE1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CE32-E475-3550-C503-E47720E0B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0C64F-FF30-4CF7-2B34-7B9164EF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20850-1577-CD4D-4B51-97993E80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B36CA-564A-501B-CBC5-94D3EBB6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749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7D362-8AE9-BBB5-7A1B-A362A8B3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57D6A-DB7F-EC2A-9D95-B392776E1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E1ADD-4FF7-B709-E085-990C16DA2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FA0B-294C-4225-849C-FA0420CFE0F8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9DFE7-F4D5-5AAB-A63A-835F38799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04231-CC37-D13C-7CD0-C6E6D68E1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B8B7-C916-48B6-957A-E9D20A3A42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76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6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y.nsw.uca.org.au/contacting-us/contact-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help-information-problem-solution-101370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library@nswact.uca.org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brary.nsw.uca.org.a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png@01DA9BBC.42A57E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F7C0-D5BE-F854-1780-E37CF1FF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992" y="1237166"/>
            <a:ext cx="4021456" cy="419740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Searching for material relating to a verse in Scripture using Revelation</a:t>
            </a:r>
            <a:endParaRPr lang="en-AU" sz="4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Content Placeholder 6" descr="Magnifying glass with solid fill">
            <a:extLst>
              <a:ext uri="{FF2B5EF4-FFF2-40B4-BE49-F238E27FC236}">
                <a16:creationId xmlns:a16="http://schemas.microsoft.com/office/drawing/2014/main" id="{54350978-7DB2-005C-2458-4BBF61A78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240" y="1336782"/>
            <a:ext cx="4164244" cy="416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6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0A705-AE15-AC83-855D-FE34C98B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5" y="1956638"/>
            <a:ext cx="2963120" cy="29440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kern="1200" dirty="0">
                <a:latin typeface="+mj-lt"/>
                <a:ea typeface="+mj-ea"/>
                <a:cs typeface="+mj-cs"/>
              </a:rPr>
              <a:t>If you are looking for an </a:t>
            </a:r>
            <a:r>
              <a:rPr lang="en-US" sz="3400" b="1" kern="1200" dirty="0">
                <a:latin typeface="+mj-lt"/>
                <a:ea typeface="+mj-ea"/>
                <a:cs typeface="+mj-cs"/>
              </a:rPr>
              <a:t>article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, filter by ‘Downloadable Article’ and click on ‘View full text’</a:t>
            </a:r>
            <a:endParaRPr lang="en-US" sz="34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7A92DD4-A143-2655-E85C-A2FBE968F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01" r="22546"/>
          <a:stretch/>
        </p:blipFill>
        <p:spPr>
          <a:xfrm>
            <a:off x="4099190" y="269329"/>
            <a:ext cx="7404187" cy="620876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53E6D6D-D8BF-EB95-B216-020C21F154E1}"/>
              </a:ext>
            </a:extLst>
          </p:cNvPr>
          <p:cNvSpPr/>
          <p:nvPr/>
        </p:nvSpPr>
        <p:spPr>
          <a:xfrm>
            <a:off x="4486219" y="5466923"/>
            <a:ext cx="1353312" cy="310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58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889D-1BE3-7C09-4888-6780EA0548A0}"/>
              </a:ext>
            </a:extLst>
          </p:cNvPr>
          <p:cNvSpPr txBox="1"/>
          <p:nvPr/>
        </p:nvSpPr>
        <p:spPr>
          <a:xfrm>
            <a:off x="775608" y="2111008"/>
            <a:ext cx="3705210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ea typeface="+mj-ea"/>
                <a:cs typeface="+mj-cs"/>
              </a:rPr>
              <a:t>When you are asked to log in via this screen: </a:t>
            </a:r>
            <a:endParaRPr lang="en-US" sz="600" dirty="0"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" dirty="0"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ea typeface="+mj-ea"/>
                <a:cs typeface="+mj-cs"/>
              </a:rPr>
              <a:t>Enter your Library barcode and your password and click Sign in.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ea typeface="+mj-ea"/>
                <a:cs typeface="+mj-cs"/>
              </a:rPr>
              <a:t>If you have </a:t>
            </a:r>
            <a:r>
              <a:rPr lang="en-US" sz="2000" b="1" dirty="0">
                <a:ea typeface="+mj-ea"/>
                <a:cs typeface="+mj-cs"/>
              </a:rPr>
              <a:t>forgotten</a:t>
            </a:r>
            <a:r>
              <a:rPr lang="en-US" sz="2000" dirty="0">
                <a:ea typeface="+mj-ea"/>
                <a:cs typeface="+mj-cs"/>
              </a:rPr>
              <a:t> your password, you can reset it. You will receive instructions via an email.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AE908-72D3-A915-DE4A-E50F3FA8B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212" y="272744"/>
            <a:ext cx="6209554" cy="59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0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E24023-D46C-60C2-82B2-0E4734701A94}"/>
              </a:ext>
            </a:extLst>
          </p:cNvPr>
          <p:cNvSpPr txBox="1"/>
          <p:nvPr/>
        </p:nvSpPr>
        <p:spPr>
          <a:xfrm>
            <a:off x="1394800" y="4368360"/>
            <a:ext cx="9402400" cy="1461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400" dirty="0">
                <a:effectLst/>
              </a:rPr>
              <a:t>If you have </a:t>
            </a:r>
            <a:r>
              <a:rPr lang="en-US" sz="2400" b="1" dirty="0">
                <a:effectLst/>
              </a:rPr>
              <a:t>not set up </a:t>
            </a:r>
            <a:r>
              <a:rPr lang="en-US" sz="2400" dirty="0">
                <a:effectLst/>
              </a:rPr>
              <a:t>a Password, </a:t>
            </a:r>
            <a:r>
              <a:rPr lang="en-US" sz="2400" dirty="0"/>
              <a:t>please send an email via the </a:t>
            </a:r>
            <a:r>
              <a:rPr lang="en-US" sz="2400" dirty="0">
                <a:solidFill>
                  <a:srgbClr val="FF0000"/>
                </a:solidFill>
                <a:effectLst/>
              </a:rPr>
              <a:t>Contact Us </a:t>
            </a:r>
            <a:r>
              <a:rPr lang="en-US" sz="2400" dirty="0"/>
              <a:t>form </a:t>
            </a:r>
            <a:r>
              <a:rPr lang="en-US" sz="2400" dirty="0">
                <a:effectLst/>
              </a:rPr>
              <a:t>on the Library home page, </a:t>
            </a:r>
            <a:r>
              <a:rPr lang="en-US" sz="2400" dirty="0"/>
              <a:t>asking for instructions to be sent to you.</a:t>
            </a:r>
            <a:r>
              <a:rPr lang="en-US" sz="2400" dirty="0">
                <a:effectLst/>
              </a:rPr>
              <a:t> </a:t>
            </a:r>
            <a:endParaRPr lang="en-US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endParaRPr lang="en-US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400" dirty="0"/>
              <a:t> </a:t>
            </a:r>
            <a:r>
              <a:rPr lang="en-US" sz="24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https://www.library.nsw.uca.org.au/contacting-us/contact-us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AU" sz="3200" dirty="0">
              <a:latin typeface="+mn-lt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AU" sz="2800" dirty="0">
              <a:latin typeface="+mn-lt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AU" sz="2800" dirty="0">
              <a:latin typeface="+mn-lt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2BB38-5B0D-36DE-73D2-DA930158B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5" y="642050"/>
            <a:ext cx="11612714" cy="33326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08C37B5-976F-D059-B6CC-62E26E5CA68F}"/>
              </a:ext>
            </a:extLst>
          </p:cNvPr>
          <p:cNvSpPr/>
          <p:nvPr/>
        </p:nvSpPr>
        <p:spPr>
          <a:xfrm>
            <a:off x="5596689" y="1681251"/>
            <a:ext cx="998621" cy="43132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92D050"/>
                </a:solidFill>
              </a:ln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14FA9-8701-0816-0D2C-A04A3DE43BA8}"/>
              </a:ext>
            </a:extLst>
          </p:cNvPr>
          <p:cNvSpPr/>
          <p:nvPr/>
        </p:nvSpPr>
        <p:spPr>
          <a:xfrm>
            <a:off x="381965" y="6037118"/>
            <a:ext cx="11810035" cy="6707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23CBA1-B7F9-8A54-DE77-2E01F0C25784}"/>
              </a:ext>
            </a:extLst>
          </p:cNvPr>
          <p:cNvSpPr/>
          <p:nvPr/>
        </p:nvSpPr>
        <p:spPr>
          <a:xfrm>
            <a:off x="114300" y="6037118"/>
            <a:ext cx="145473" cy="6707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4EC5D5-2ECA-CC3D-DE2A-FBD601625EB1}"/>
              </a:ext>
            </a:extLst>
          </p:cNvPr>
          <p:cNvSpPr/>
          <p:nvPr/>
        </p:nvSpPr>
        <p:spPr>
          <a:xfrm>
            <a:off x="1257300" y="381443"/>
            <a:ext cx="9362209" cy="637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14546DF-857F-0674-48CC-657E5EB73E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9" r="84772" b="9264"/>
          <a:stretch/>
        </p:blipFill>
        <p:spPr>
          <a:xfrm>
            <a:off x="468639" y="3670224"/>
            <a:ext cx="1577321" cy="6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7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0A705-AE15-AC83-855D-FE34C98B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94" y="2121319"/>
            <a:ext cx="3204295" cy="26147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To read the article, select ‘PDF Full Text’ or ‘HTML Full Text’</a:t>
            </a:r>
            <a:endParaRPr lang="en-US" sz="36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444BC3B-2C22-C360-59D1-BCB40E5FF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93" r="22157"/>
          <a:stretch/>
        </p:blipFill>
        <p:spPr>
          <a:xfrm>
            <a:off x="4524648" y="269323"/>
            <a:ext cx="7010658" cy="62087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94A6699-4A3A-6D54-5B0E-FB12F1C35ABF}"/>
              </a:ext>
            </a:extLst>
          </p:cNvPr>
          <p:cNvSpPr/>
          <p:nvPr/>
        </p:nvSpPr>
        <p:spPr>
          <a:xfrm>
            <a:off x="5558808" y="3051673"/>
            <a:ext cx="1074382" cy="31088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77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0A705-AE15-AC83-855D-FE34C98B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76" y="2075643"/>
            <a:ext cx="2726585" cy="27060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You can Print or email the article using one of the icons in the Right Hand column</a:t>
            </a:r>
            <a:endParaRPr lang="en-US" sz="36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BAC4353-F48C-8457-1229-65F018078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18" b="1322"/>
          <a:stretch/>
        </p:blipFill>
        <p:spPr>
          <a:xfrm>
            <a:off x="3944337" y="269323"/>
            <a:ext cx="7559040" cy="62087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4B59DB-C9DF-31B4-B0D9-6C62B864DFFB}"/>
              </a:ext>
            </a:extLst>
          </p:cNvPr>
          <p:cNvCxnSpPr>
            <a:cxnSpLocks/>
          </p:cNvCxnSpPr>
          <p:nvPr/>
        </p:nvCxnSpPr>
        <p:spPr>
          <a:xfrm flipV="1">
            <a:off x="10789920" y="1933867"/>
            <a:ext cx="0" cy="2103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EB204B-25A6-29DA-DBEC-D9462174C022}"/>
              </a:ext>
            </a:extLst>
          </p:cNvPr>
          <p:cNvCxnSpPr>
            <a:cxnSpLocks/>
          </p:cNvCxnSpPr>
          <p:nvPr/>
        </p:nvCxnSpPr>
        <p:spPr>
          <a:xfrm>
            <a:off x="11009376" y="2735491"/>
            <a:ext cx="24688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2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ED6C12-87D7-A4FA-CCF6-483C382C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93" y="4614902"/>
            <a:ext cx="8081960" cy="9439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If you wish to carry out another Scripture Search you will need to return to the Library home page by clicking the logo at the top of the screen.</a:t>
            </a:r>
          </a:p>
        </p:txBody>
      </p:sp>
      <p:sp>
        <p:nvSpPr>
          <p:cNvPr id="46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FFAA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Text&#10;&#10;Description automatically generated">
            <a:extLst>
              <a:ext uri="{FF2B5EF4-FFF2-40B4-BE49-F238E27FC236}">
                <a16:creationId xmlns:a16="http://schemas.microsoft.com/office/drawing/2014/main" id="{71FAE4AA-44DF-7B60-3B03-F5F82324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5318" y="1622914"/>
            <a:ext cx="3267022" cy="208875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1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B2D3E7A-6336-C2D7-EDF1-A73BF0A8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5252761" y="167978"/>
            <a:ext cx="5568739" cy="556873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Flowchart: Off-page Connector 3">
            <a:extLst>
              <a:ext uri="{FF2B5EF4-FFF2-40B4-BE49-F238E27FC236}">
                <a16:creationId xmlns:a16="http://schemas.microsoft.com/office/drawing/2014/main" id="{455E6A30-E669-73B6-87CC-D4551CF7E8F1}"/>
              </a:ext>
            </a:extLst>
          </p:cNvPr>
          <p:cNvSpPr/>
          <p:nvPr/>
        </p:nvSpPr>
        <p:spPr>
          <a:xfrm rot="16200000">
            <a:off x="1660109" y="2077767"/>
            <a:ext cx="2426381" cy="2702466"/>
          </a:xfrm>
          <a:prstGeom prst="flowChartOffpage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F7D01-832C-D848-30CD-6B009AFC67A9}"/>
              </a:ext>
            </a:extLst>
          </p:cNvPr>
          <p:cNvSpPr txBox="1"/>
          <p:nvPr/>
        </p:nvSpPr>
        <p:spPr>
          <a:xfrm>
            <a:off x="1798879" y="2644170"/>
            <a:ext cx="2148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Would you like more Help?</a:t>
            </a:r>
          </a:p>
        </p:txBody>
      </p:sp>
    </p:spTree>
    <p:extLst>
      <p:ext uri="{BB962C8B-B14F-4D97-AF65-F5344CB8AC3E}">
        <p14:creationId xmlns:p14="http://schemas.microsoft.com/office/powerpoint/2010/main" val="375858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20F9E-2593-20FB-9E97-75829575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07" y="2752316"/>
            <a:ext cx="8309586" cy="2756848"/>
          </a:xfr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We hope this has provided you with an overview of how to do a ‘Scripture Search’. Please contact the Library if your need some additional assistance.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Email   </a:t>
            </a:r>
            <a:r>
              <a:rPr lang="en-US" sz="2000" u="sng" dirty="0">
                <a:effectLst/>
                <a:hlinkClick r:id="rId2"/>
              </a:rPr>
              <a:t>library@nswact.uca.org.au</a:t>
            </a:r>
            <a:br>
              <a:rPr lang="en-US" sz="2000" u="sng" dirty="0">
                <a:effectLst/>
              </a:rPr>
            </a:br>
            <a:endParaRPr lang="en-US" sz="20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Phone   02 8838 8940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FF4BF3-3C32-EC89-4A53-C34EC93F1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70" b="10954"/>
          <a:stretch/>
        </p:blipFill>
        <p:spPr>
          <a:xfrm>
            <a:off x="2293534" y="452868"/>
            <a:ext cx="7604931" cy="1480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0A1FCF-A27B-2F8C-ACA2-9E8F0CF0821B}"/>
              </a:ext>
            </a:extLst>
          </p:cNvPr>
          <p:cNvSpPr txBox="1"/>
          <p:nvPr/>
        </p:nvSpPr>
        <p:spPr>
          <a:xfrm>
            <a:off x="6496754" y="4127145"/>
            <a:ext cx="385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You can contact the Library team by email or phone, and we will be happy to assist you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2E3A707B-29CF-730A-98A4-D0A7334BF4E5}"/>
              </a:ext>
            </a:extLst>
          </p:cNvPr>
          <p:cNvSpPr/>
          <p:nvPr/>
        </p:nvSpPr>
        <p:spPr>
          <a:xfrm>
            <a:off x="6496754" y="3930378"/>
            <a:ext cx="3850994" cy="978311"/>
          </a:xfrm>
          <a:prstGeom prst="doubleWav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20F9E-2593-20FB-9E97-75829575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079" y="2027018"/>
            <a:ext cx="8074815" cy="2800395"/>
          </a:xfrm>
        </p:spPr>
        <p:txBody>
          <a:bodyPr anchor="t">
            <a:normAutofit/>
          </a:bodyPr>
          <a:lstStyle/>
          <a:p>
            <a:r>
              <a:rPr lang="en-AU" sz="2400" dirty="0"/>
              <a:t>During your studies, you may be asked to write an exegesis on a particular Bible Passage.</a:t>
            </a:r>
          </a:p>
          <a:p>
            <a:r>
              <a:rPr lang="en-AU" sz="2400" dirty="0"/>
              <a:t>Or perhaps you are preparing to preach and would like to know more about a passage.</a:t>
            </a:r>
          </a:p>
          <a:p>
            <a:r>
              <a:rPr lang="en-AU" sz="2400" dirty="0"/>
              <a:t>While Bible commentaries and lectionary resources are a good place to visit, you can also find useful online resources by using the </a:t>
            </a:r>
            <a:r>
              <a:rPr lang="en-AU" sz="2400" b="1" dirty="0">
                <a:solidFill>
                  <a:srgbClr val="C00000"/>
                </a:solidFill>
              </a:rPr>
              <a:t>Scripture Search</a:t>
            </a:r>
            <a:r>
              <a:rPr lang="en-AU" sz="2400" b="1" dirty="0"/>
              <a:t> </a:t>
            </a:r>
            <a:r>
              <a:rPr lang="en-AU" sz="2400" dirty="0"/>
              <a:t>function in Revelation.</a:t>
            </a:r>
          </a:p>
        </p:txBody>
      </p:sp>
    </p:spTree>
    <p:extLst>
      <p:ext uri="{BB962C8B-B14F-4D97-AF65-F5344CB8AC3E}">
        <p14:creationId xmlns:p14="http://schemas.microsoft.com/office/powerpoint/2010/main" val="295341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0A705-AE15-AC83-855D-FE34C98B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600" dirty="0">
                <a:solidFill>
                  <a:srgbClr val="C00000"/>
                </a:solidFill>
              </a:rPr>
              <a:t>Scripture Search</a:t>
            </a:r>
            <a:endParaRPr lang="en-AU" sz="5600" dirty="0">
              <a:solidFill>
                <a:srgbClr val="C0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A890-C56F-4572-6FC8-BAC6F1581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92" y="169098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Below the Revelation search box on the Library home page </a:t>
            </a:r>
            <a:r>
              <a:rPr lang="en-US" sz="2400" dirty="0">
                <a:hlinkClick r:id="rId2"/>
              </a:rPr>
              <a:t>https://www.library.nsw.uca.org.au/</a:t>
            </a:r>
            <a:r>
              <a:rPr lang="en-US" sz="2400" dirty="0"/>
              <a:t> there is a link to </a:t>
            </a:r>
            <a:r>
              <a:rPr lang="en-US" sz="2400" b="1" dirty="0">
                <a:solidFill>
                  <a:srgbClr val="FF0000"/>
                </a:solidFill>
              </a:rPr>
              <a:t>Scripture Search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3492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2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1E9FE9-F763-AE9C-9098-E62F441A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68" y="4381996"/>
            <a:ext cx="8921672" cy="1009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816"/>
              </a:spcAft>
            </a:pPr>
            <a:r>
              <a:rPr lang="en-US" sz="2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Click on </a:t>
            </a:r>
            <a:r>
              <a:rPr lang="en-US" sz="2600" kern="12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Scripture Search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746BB03-C294-6A8F-C038-9F3F994C9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1"/>
          <a:stretch>
            <a:fillRect/>
          </a:stretch>
        </p:blipFill>
        <p:spPr bwMode="auto">
          <a:xfrm>
            <a:off x="811920" y="1199750"/>
            <a:ext cx="10564759" cy="2818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0305BCD-94F5-B67A-C341-0C366DD80318}"/>
              </a:ext>
            </a:extLst>
          </p:cNvPr>
          <p:cNvSpPr/>
          <p:nvPr/>
        </p:nvSpPr>
        <p:spPr>
          <a:xfrm>
            <a:off x="9073872" y="3211012"/>
            <a:ext cx="2078183" cy="80713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ADDE2E-8555-CEBD-6E58-015301AD38E2}"/>
              </a:ext>
            </a:extLst>
          </p:cNvPr>
          <p:cNvCxnSpPr>
            <a:cxnSpLocks/>
          </p:cNvCxnSpPr>
          <p:nvPr/>
        </p:nvCxnSpPr>
        <p:spPr>
          <a:xfrm flipV="1">
            <a:off x="4987636" y="4018149"/>
            <a:ext cx="4203865" cy="1123867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86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5EA69-BC62-6CDF-1560-B35E0F235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0" t="27126" r="11491" b="25627"/>
          <a:stretch/>
        </p:blipFill>
        <p:spPr>
          <a:xfrm>
            <a:off x="195369" y="2389218"/>
            <a:ext cx="10992624" cy="37662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8E8DC63-D502-B545-F702-373C03837F78}"/>
              </a:ext>
            </a:extLst>
          </p:cNvPr>
          <p:cNvSpPr txBox="1">
            <a:spLocks/>
          </p:cNvSpPr>
          <p:nvPr/>
        </p:nvSpPr>
        <p:spPr>
          <a:xfrm>
            <a:off x="922010" y="507076"/>
            <a:ext cx="9610570" cy="135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If you click on the Scripture Search link, click on Select a Book and a list of the books of the Bible is displayed. Select the book.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71632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E8DC63-D502-B545-F702-373C03837F78}"/>
              </a:ext>
            </a:extLst>
          </p:cNvPr>
          <p:cNvSpPr txBox="1">
            <a:spLocks/>
          </p:cNvSpPr>
          <p:nvPr/>
        </p:nvSpPr>
        <p:spPr>
          <a:xfrm>
            <a:off x="922010" y="507076"/>
            <a:ext cx="9610570" cy="135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After selecting a book, select a chapter, then (perhaps) a verse, then ‘Submit’.</a:t>
            </a:r>
            <a:endParaRPr lang="en-AU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97B895-4C6D-B71E-B354-918AB3713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6442" r="10637" b="33649"/>
          <a:stretch/>
        </p:blipFill>
        <p:spPr>
          <a:xfrm>
            <a:off x="381747" y="2373534"/>
            <a:ext cx="10992625" cy="38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E051CF-500D-FE27-757E-DB9BE9968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290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5496646-337D-CFC2-AB26-53263BC0F385}"/>
              </a:ext>
            </a:extLst>
          </p:cNvPr>
          <p:cNvSpPr/>
          <p:nvPr/>
        </p:nvSpPr>
        <p:spPr>
          <a:xfrm>
            <a:off x="0" y="85725"/>
            <a:ext cx="11571885" cy="1333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65AEE2-599D-85E1-BCA0-9B8A1DE52EDA}"/>
              </a:ext>
            </a:extLst>
          </p:cNvPr>
          <p:cNvSpPr/>
          <p:nvPr/>
        </p:nvSpPr>
        <p:spPr>
          <a:xfrm>
            <a:off x="11734800" y="85725"/>
            <a:ext cx="457200" cy="1333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E8DC63-D502-B545-F702-373C03837F78}"/>
              </a:ext>
            </a:extLst>
          </p:cNvPr>
          <p:cNvSpPr txBox="1">
            <a:spLocks/>
          </p:cNvSpPr>
          <p:nvPr/>
        </p:nvSpPr>
        <p:spPr>
          <a:xfrm>
            <a:off x="922010" y="507076"/>
            <a:ext cx="9610570" cy="135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To complete the process, you</a:t>
            </a:r>
          </a:p>
          <a:p>
            <a:pPr algn="ctr"/>
            <a:r>
              <a:rPr lang="en-US" sz="3600" dirty="0"/>
              <a:t>need to select ‘Search’</a:t>
            </a:r>
            <a:endParaRPr lang="en-AU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E26F30-7669-71FB-844F-DD111B00F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0" y="3214255"/>
            <a:ext cx="11280362" cy="245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8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0A705-AE15-AC83-855D-FE34C98B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83" y="2116747"/>
            <a:ext cx="3069561" cy="2623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Revelation will retrieve relevant books and full text articles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CE639F-C239-8A6D-B92E-56D32FB5B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4" t="211" r="6102" b="-209"/>
          <a:stretch/>
        </p:blipFill>
        <p:spPr>
          <a:xfrm>
            <a:off x="4560527" y="269324"/>
            <a:ext cx="6942850" cy="6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9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490</Words>
  <Application>Microsoft Office PowerPoint</Application>
  <PresentationFormat>Widescreen</PresentationFormat>
  <Paragraphs>38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Office Theme</vt:lpstr>
      <vt:lpstr>Searching for material relating to a verse in Scripture using Revelation</vt:lpstr>
      <vt:lpstr>PowerPoint Presentation</vt:lpstr>
      <vt:lpstr>Scripture Search</vt:lpstr>
      <vt:lpstr>Click on Scripture Search</vt:lpstr>
      <vt:lpstr>PowerPoint Presentation</vt:lpstr>
      <vt:lpstr>PowerPoint Presentation</vt:lpstr>
      <vt:lpstr>PowerPoint Presentation</vt:lpstr>
      <vt:lpstr>PowerPoint Presentation</vt:lpstr>
      <vt:lpstr>Revelation will retrieve relevant books and full text articles</vt:lpstr>
      <vt:lpstr>If you are looking for an article, filter by ‘Downloadable Article’ and click on ‘View full text’</vt:lpstr>
      <vt:lpstr>PowerPoint Presentation</vt:lpstr>
      <vt:lpstr>PowerPoint Presentation</vt:lpstr>
      <vt:lpstr>To read the article, select ‘PDF Full Text’ or ‘HTML Full Text’</vt:lpstr>
      <vt:lpstr>You can Print or email the article using one of the icons in the Right Hand column</vt:lpstr>
      <vt:lpstr>If you wish to carry out another Scripture Search you will need to return to the Library home page by clicking the logo at the top of the screen.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search Revelation for material relating to a verse in Scripture</dc:title>
  <dc:creator>Moira Bryant</dc:creator>
  <cp:lastModifiedBy>Moira Bryant</cp:lastModifiedBy>
  <cp:revision>18</cp:revision>
  <cp:lastPrinted>2023-01-24T21:38:06Z</cp:lastPrinted>
  <dcterms:created xsi:type="dcterms:W3CDTF">2023-01-16T22:10:58Z</dcterms:created>
  <dcterms:modified xsi:type="dcterms:W3CDTF">2024-06-11T23:02:39Z</dcterms:modified>
</cp:coreProperties>
</file>